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3" r:id="rId1"/>
    <p:sldMasterId id="2147483660" r:id="rId2"/>
    <p:sldMasterId id="2147484127" r:id="rId3"/>
    <p:sldMasterId id="2147484225" r:id="rId4"/>
    <p:sldMasterId id="2147484228" r:id="rId5"/>
  </p:sldMasterIdLst>
  <p:notesMasterIdLst>
    <p:notesMasterId r:id="rId27"/>
  </p:notesMasterIdLst>
  <p:handoutMasterIdLst>
    <p:handoutMasterId r:id="rId28"/>
  </p:handoutMasterIdLst>
  <p:sldIdLst>
    <p:sldId id="400" r:id="rId6"/>
    <p:sldId id="491" r:id="rId7"/>
    <p:sldId id="489" r:id="rId8"/>
    <p:sldId id="500" r:id="rId9"/>
    <p:sldId id="464" r:id="rId10"/>
    <p:sldId id="507" r:id="rId11"/>
    <p:sldId id="513" r:id="rId12"/>
    <p:sldId id="476" r:id="rId13"/>
    <p:sldId id="447" r:id="rId14"/>
    <p:sldId id="475" r:id="rId15"/>
    <p:sldId id="498" r:id="rId16"/>
    <p:sldId id="511" r:id="rId17"/>
    <p:sldId id="501" r:id="rId18"/>
    <p:sldId id="515" r:id="rId19"/>
    <p:sldId id="315" r:id="rId20"/>
    <p:sldId id="504" r:id="rId21"/>
    <p:sldId id="505" r:id="rId22"/>
    <p:sldId id="508" r:id="rId23"/>
    <p:sldId id="510" r:id="rId24"/>
    <p:sldId id="414" r:id="rId25"/>
    <p:sldId id="483" r:id="rId2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3366FF"/>
    <a:srgbClr val="F3BE53"/>
    <a:srgbClr val="F8D274"/>
    <a:srgbClr val="3399FF"/>
    <a:srgbClr val="339933"/>
    <a:srgbClr val="CC0000"/>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2" autoAdjust="0"/>
    <p:restoredTop sz="93488" autoAdjust="0"/>
  </p:normalViewPr>
  <p:slideViewPr>
    <p:cSldViewPr>
      <p:cViewPr>
        <p:scale>
          <a:sx n="125" d="100"/>
          <a:sy n="125" d="100"/>
        </p:scale>
        <p:origin x="2712" y="6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2076"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B2B373FD-99CE-4AB2-A586-D77535490CA7}" type="datetimeFigureOut">
              <a:rPr lang="en-US"/>
              <a:pPr>
                <a:defRPr/>
              </a:pPr>
              <a:t>7/26/2022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A64C0D96-09D7-4F50-AFDE-DF553C0A1B83}" type="slidenum">
              <a:rPr lang="en-US"/>
              <a:pPr>
                <a:defRPr/>
              </a:pPr>
              <a:t>‹#›</a:t>
            </a:fld>
            <a:endParaRPr lang="en-US"/>
          </a:p>
        </p:txBody>
      </p:sp>
    </p:spTree>
    <p:extLst>
      <p:ext uri="{BB962C8B-B14F-4D97-AF65-F5344CB8AC3E}">
        <p14:creationId xmlns:p14="http://schemas.microsoft.com/office/powerpoint/2010/main" val="4205161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A6101C7A-7A71-4F1E-9924-57F446331AEE}" type="datetimeFigureOut">
              <a:rPr lang="en-US"/>
              <a:pPr>
                <a:defRPr/>
              </a:pPr>
              <a:t>7/26/2022</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B69E7C43-609E-4967-B2B8-9974C763F75F}" type="slidenum">
              <a:rPr lang="en-US"/>
              <a:pPr>
                <a:defRPr/>
              </a:pPr>
              <a:t>‹#›</a:t>
            </a:fld>
            <a:endParaRPr lang="en-US" dirty="0"/>
          </a:p>
        </p:txBody>
      </p:sp>
    </p:spTree>
    <p:extLst>
      <p:ext uri="{BB962C8B-B14F-4D97-AF65-F5344CB8AC3E}">
        <p14:creationId xmlns:p14="http://schemas.microsoft.com/office/powerpoint/2010/main" val="1338661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lackhat.com/docs/us-16/materials/us-16-FitzPatrick-The-Tao-Of-Hardware-The-Te-Of-Implants-wp.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hatis.techtarget.com/definition/industrial-espionag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Programmable_logic_controller" TargetMode="External"/><Relationship Id="rId3" Type="http://schemas.openxmlformats.org/officeDocument/2006/relationships/hyperlink" Target="https://en.wikipedia.org/wiki/Control_system" TargetMode="External"/><Relationship Id="rId7" Type="http://schemas.openxmlformats.org/officeDocument/2006/relationships/hyperlink" Target="https://en.wikipedia.org/wiki/Distributed_control_system"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SCADA" TargetMode="External"/><Relationship Id="rId5" Type="http://schemas.openxmlformats.org/officeDocument/2006/relationships/hyperlink" Target="https://en.wikipedia.org/w/index.php?title=Industrial_production_technology&amp;action=edit&amp;redlink=1" TargetMode="External"/><Relationship Id="rId4" Type="http://schemas.openxmlformats.org/officeDocument/2006/relationships/hyperlink" Target="https://en.wikipedia.org/wiki/Instrumentation" TargetMode="External"/><Relationship Id="rId9" Type="http://schemas.openxmlformats.org/officeDocument/2006/relationships/hyperlink" Target="https://en.wikipedia.org/wiki/Industrial_control_syste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dtic.mil/cgi-bin/GetTRDoc?Location=U2&amp;doc=GetTRDoc.pdf&amp;AD=ADA602989"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ics-cert.us-cert.gov/alerts/ICS-ALERT-17-102-01" TargetMode="External"/><Relationship Id="rId4" Type="http://schemas.openxmlformats.org/officeDocument/2006/relationships/hyperlink" Target="https://security.radware.com/ddos-threats-attacks/brickerbot-pdos-permanent-denial-of-servi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Programmable_logic_controller" TargetMode="External"/><Relationship Id="rId3" Type="http://schemas.openxmlformats.org/officeDocument/2006/relationships/hyperlink" Target="https://en.wikipedia.org/wiki/Control_system" TargetMode="External"/><Relationship Id="rId7" Type="http://schemas.openxmlformats.org/officeDocument/2006/relationships/hyperlink" Target="https://en.wikipedia.org/wiki/Distributed_control_syste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SCADA" TargetMode="External"/><Relationship Id="rId5" Type="http://schemas.openxmlformats.org/officeDocument/2006/relationships/hyperlink" Target="https://en.wikipedia.org/w/index.php?title=Industrial_production_technology&amp;action=edit&amp;redlink=1" TargetMode="External"/><Relationship Id="rId4" Type="http://schemas.openxmlformats.org/officeDocument/2006/relationships/hyperlink" Target="https://en.wikipedia.org/wiki/Instrumentation" TargetMode="External"/><Relationship Id="rId9" Type="http://schemas.openxmlformats.org/officeDocument/2006/relationships/hyperlink" Target="https://en.wikipedia.org/wiki/Industrial_control_syste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UNCLASSIFIED</a:t>
            </a:r>
            <a:endParaRPr lang="en-US" altLang="en-US" dirty="0"/>
          </a:p>
          <a:p>
            <a:endParaRPr lang="en-US" altLang="en-US" dirty="0"/>
          </a:p>
          <a:p>
            <a:r>
              <a:rPr lang="en-US" altLang="en-US" dirty="0"/>
              <a:t>Intro</a:t>
            </a:r>
          </a:p>
          <a:p>
            <a:endParaRPr lang="en-US" altLang="en-US" dirty="0"/>
          </a:p>
          <a:p>
            <a:r>
              <a:rPr lang="en-US" altLang="en-US" dirty="0"/>
              <a:t>Image source:</a:t>
            </a:r>
          </a:p>
          <a:p>
            <a:r>
              <a:rPr lang="en-US" altLang="en-US" dirty="0"/>
              <a:t>https://pixabay.com/en/twitter-social-media-icon-social-2430933/</a:t>
            </a:r>
          </a:p>
          <a:p>
            <a:endParaRPr lang="en-US" altLang="en-US" dirty="0"/>
          </a:p>
          <a:p>
            <a:r>
              <a:rPr lang="en-US" dirty="0"/>
              <a:t>UNCLASSIFIED</a:t>
            </a:r>
            <a:endParaRPr lang="en-US" altLang="en-US" dirty="0"/>
          </a:p>
        </p:txBody>
      </p:sp>
      <p:sp>
        <p:nvSpPr>
          <p:cNvPr id="4" name="Slide Number Placeholder 3"/>
          <p:cNvSpPr>
            <a:spLocks noGrp="1"/>
          </p:cNvSpPr>
          <p:nvPr>
            <p:ph type="sldNum" sz="quarter" idx="5"/>
          </p:nvPr>
        </p:nvSpPr>
        <p:spPr/>
        <p:txBody>
          <a:bodyPr/>
          <a:lstStyle/>
          <a:p>
            <a:pPr>
              <a:defRPr/>
            </a:pPr>
            <a:fld id="{B7E446EE-2D91-4CC7-9B7E-8E603EC61B78}"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4203031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https://www.blackhat.com/docs/us-16/materials/us-16-FitzPatrick-The-Tao-Of-Hardware-The-Te-Of-Implants-wp.pdf</a:t>
            </a:r>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17</a:t>
            </a:fld>
            <a:endParaRPr lang="en-US" dirty="0"/>
          </a:p>
        </p:txBody>
      </p:sp>
    </p:spTree>
    <p:extLst>
      <p:ext uri="{BB962C8B-B14F-4D97-AF65-F5344CB8AC3E}">
        <p14:creationId xmlns:p14="http://schemas.microsoft.com/office/powerpoint/2010/main" val="4024818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19</a:t>
            </a:fld>
            <a:endParaRPr lang="en-US" dirty="0"/>
          </a:p>
        </p:txBody>
      </p:sp>
    </p:spTree>
    <p:extLst>
      <p:ext uri="{BB962C8B-B14F-4D97-AF65-F5344CB8AC3E}">
        <p14:creationId xmlns:p14="http://schemas.microsoft.com/office/powerpoint/2010/main" val="119218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a:t>
            </a:r>
          </a:p>
          <a:p>
            <a:r>
              <a:rPr lang="en-US" dirty="0"/>
              <a:t>https://pixabay.com/en/question-question-mark-help-2309042/ </a:t>
            </a:r>
          </a:p>
          <a:p>
            <a:r>
              <a:rPr lang="en-US" dirty="0"/>
              <a:t>https://pixabay.com/en/twitter-social-media-icon-social-2430933/</a:t>
            </a:r>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20</a:t>
            </a:fld>
            <a:endParaRPr lang="en-US" dirty="0"/>
          </a:p>
        </p:txBody>
      </p:sp>
    </p:spTree>
    <p:extLst>
      <p:ext uri="{BB962C8B-B14F-4D97-AF65-F5344CB8AC3E}">
        <p14:creationId xmlns:p14="http://schemas.microsoft.com/office/powerpoint/2010/main" val="3315118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UNCLASSIFIED</a:t>
            </a:r>
          </a:p>
          <a:p>
            <a:endParaRPr lang="en-US" dirty="0"/>
          </a:p>
          <a:p>
            <a:pPr marL="228600" indent="-228600">
              <a:buFont typeface="+mj-lt"/>
              <a:buAutoNum type="arabicPeriod"/>
            </a:pPr>
            <a:r>
              <a:rPr lang="en-US" sz="1200" dirty="0"/>
              <a:t>Stouffer, K., Falco, J., &amp; </a:t>
            </a:r>
            <a:r>
              <a:rPr lang="en-US" sz="1200" dirty="0" err="1"/>
              <a:t>Scarfone</a:t>
            </a:r>
            <a:r>
              <a:rPr lang="en-US" sz="1200" dirty="0"/>
              <a:t>, K. (2011). Guide to industrial control systems (ICS) security. </a:t>
            </a:r>
            <a:r>
              <a:rPr lang="en-US" sz="1200" i="1" dirty="0"/>
              <a:t>NIST special publication</a:t>
            </a:r>
            <a:r>
              <a:rPr lang="en-US" sz="1200" dirty="0"/>
              <a:t>, </a:t>
            </a:r>
            <a:r>
              <a:rPr lang="en-US" sz="1200" i="1" dirty="0"/>
              <a:t>800</a:t>
            </a:r>
            <a:r>
              <a:rPr lang="en-US" sz="1200" dirty="0"/>
              <a:t>(82), 16-16.</a:t>
            </a:r>
          </a:p>
          <a:p>
            <a:pPr marL="228600" indent="-228600">
              <a:buFont typeface="+mj-lt"/>
              <a:buAutoNum type="arabicPeriod"/>
            </a:pPr>
            <a:r>
              <a:rPr lang="en-US" sz="1200" dirty="0"/>
              <a:t>Boyer, S. A. (2009). </a:t>
            </a:r>
            <a:r>
              <a:rPr lang="en-US" sz="1200" i="1" dirty="0"/>
              <a:t>SCADA: supervisory control and data acquisition</a:t>
            </a:r>
            <a:r>
              <a:rPr lang="en-US" sz="1200" dirty="0"/>
              <a:t>. International Society of Automation.</a:t>
            </a:r>
          </a:p>
          <a:p>
            <a:pPr marL="228600" indent="-228600">
              <a:buFont typeface="+mj-lt"/>
              <a:buAutoNum type="arabicPeriod"/>
            </a:pPr>
            <a:r>
              <a:rPr lang="en-US" sz="1200" dirty="0"/>
              <a:t>Weiss, J. (2010). </a:t>
            </a:r>
            <a:r>
              <a:rPr lang="en-US" sz="1200" i="1" dirty="0"/>
              <a:t>Protecting industrial control systems from electronic threats</a:t>
            </a:r>
            <a:r>
              <a:rPr lang="en-US" sz="1200" dirty="0"/>
              <a:t>. Momentum Press.</a:t>
            </a:r>
          </a:p>
          <a:p>
            <a:pPr marL="228600" indent="-228600">
              <a:buFont typeface="+mj-lt"/>
              <a:buAutoNum type="arabicPeriod"/>
            </a:pPr>
            <a:r>
              <a:rPr lang="en-US" sz="1200" dirty="0"/>
              <a:t>Knapp, E. D., &amp; </a:t>
            </a:r>
            <a:r>
              <a:rPr lang="en-US" sz="1200" dirty="0" err="1"/>
              <a:t>Langill</a:t>
            </a:r>
            <a:r>
              <a:rPr lang="en-US" sz="1200" dirty="0"/>
              <a:t>, J. T. (2014). </a:t>
            </a:r>
            <a:r>
              <a:rPr lang="en-US" sz="1200" i="1" dirty="0"/>
              <a:t>Industrial Network Security: Securing critical infrastructure networks for smart grid, SCADA, and other Industrial Control Systems</a:t>
            </a:r>
            <a:r>
              <a:rPr lang="en-US" sz="1200" dirty="0"/>
              <a:t>. </a:t>
            </a:r>
            <a:r>
              <a:rPr lang="en-US" sz="1200" dirty="0" err="1"/>
              <a:t>Syngress</a:t>
            </a:r>
            <a:r>
              <a:rPr lang="en-US" sz="1200" dirty="0"/>
              <a:t>.</a:t>
            </a:r>
          </a:p>
          <a:p>
            <a:pPr marL="228600" indent="-228600">
              <a:buFont typeface="+mj-lt"/>
              <a:buAutoNum type="arabicPeriod"/>
            </a:pPr>
            <a:r>
              <a:rPr lang="en-US" sz="1200" dirty="0"/>
              <a:t>Schmidt, L., O Connell, C., Miyake, H., Shah, A. R., Baron, J. W., </a:t>
            </a:r>
            <a:r>
              <a:rPr lang="en-US" sz="1200" dirty="0" err="1"/>
              <a:t>Nieboer</a:t>
            </a:r>
            <a:r>
              <a:rPr lang="en-US" sz="1200" dirty="0"/>
              <a:t>, G., ... &amp; Taggart, L. (2015). </a:t>
            </a:r>
            <a:r>
              <a:rPr lang="en-US" sz="1200" i="1" dirty="0"/>
              <a:t>Cyber Practices: What Can the US Air Force Learn from the Commercial Sector?</a:t>
            </a:r>
            <a:r>
              <a:rPr lang="en-US" sz="1200" dirty="0"/>
              <a:t>. RAND PROJECT AIR FORCE SANTA MONICA CA.</a:t>
            </a:r>
          </a:p>
          <a:p>
            <a:pPr marL="228600" indent="-228600">
              <a:buFont typeface="+mj-lt"/>
              <a:buAutoNum type="arabicPeriod"/>
            </a:pPr>
            <a:r>
              <a:rPr lang="en-US" sz="1200" b="0" i="0" kern="1200" dirty="0">
                <a:solidFill>
                  <a:schemeClr val="tx1"/>
                </a:solidFill>
                <a:effectLst/>
                <a:latin typeface="+mn-lt"/>
                <a:ea typeface="+mn-ea"/>
                <a:cs typeface="+mn-cs"/>
              </a:rPr>
              <a:t>Shaw, W. T. (2006). </a:t>
            </a:r>
            <a:r>
              <a:rPr lang="en-US" sz="1200" b="0" i="1" kern="1200" dirty="0">
                <a:solidFill>
                  <a:schemeClr val="tx1"/>
                </a:solidFill>
                <a:effectLst/>
                <a:latin typeface="+mn-lt"/>
                <a:ea typeface="+mn-ea"/>
                <a:cs typeface="+mn-cs"/>
              </a:rPr>
              <a:t>Cybersecurity for SCADA systems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Pennwell</a:t>
            </a:r>
            <a:r>
              <a:rPr lang="en-US" sz="1200" b="0" i="0" kern="1200" dirty="0">
                <a:solidFill>
                  <a:schemeClr val="tx1"/>
                </a:solidFill>
                <a:effectLst/>
                <a:latin typeface="+mn-lt"/>
                <a:ea typeface="+mn-ea"/>
                <a:cs typeface="+mn-cs"/>
              </a:rPr>
              <a:t> books.</a:t>
            </a:r>
          </a:p>
          <a:p>
            <a:pPr marL="228600" indent="-228600">
              <a:buFont typeface="+mj-lt"/>
              <a:buAutoNum type="arabicPeriod"/>
            </a:pPr>
            <a:r>
              <a:rPr lang="en-US" sz="1200" dirty="0" err="1"/>
              <a:t>Bodungen</a:t>
            </a:r>
            <a:r>
              <a:rPr lang="en-US" sz="1200" dirty="0"/>
              <a:t>, C., Singer, B., </a:t>
            </a:r>
            <a:r>
              <a:rPr lang="en-US" sz="1200" dirty="0" err="1"/>
              <a:t>Shbeeb</a:t>
            </a:r>
            <a:r>
              <a:rPr lang="en-US" sz="1200" dirty="0"/>
              <a:t>, A., </a:t>
            </a:r>
            <a:r>
              <a:rPr lang="en-US" sz="1200" dirty="0" err="1"/>
              <a:t>Wilhoit</a:t>
            </a:r>
            <a:r>
              <a:rPr lang="en-US" sz="1200" dirty="0"/>
              <a:t>, K., Hilt, S. (2017). </a:t>
            </a:r>
            <a:r>
              <a:rPr lang="en-US" sz="1200" i="1" dirty="0"/>
              <a:t>Hacking Exposed Industrial Control Systems: ICS and SCADA Security Secrets &amp; Solutions</a:t>
            </a:r>
            <a:r>
              <a:rPr lang="en-US" sz="1200" dirty="0"/>
              <a:t>. McGraw-Hill Education.</a:t>
            </a:r>
          </a:p>
          <a:p>
            <a:endParaRPr lang="en-US" dirty="0"/>
          </a:p>
          <a:p>
            <a:endParaRPr lang="en-US" dirty="0"/>
          </a:p>
          <a:p>
            <a:r>
              <a:rPr lang="en-US" dirty="0"/>
              <a:t>UNCLASSIFIED</a:t>
            </a:r>
          </a:p>
          <a:p>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21</a:t>
            </a:fld>
            <a:endParaRPr lang="en-US" dirty="0"/>
          </a:p>
        </p:txBody>
      </p:sp>
    </p:spTree>
    <p:extLst>
      <p:ext uri="{BB962C8B-B14F-4D97-AF65-F5344CB8AC3E}">
        <p14:creationId xmlns:p14="http://schemas.microsoft.com/office/powerpoint/2010/main" val="283998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UNCLASSIFIED</a:t>
            </a:r>
          </a:p>
          <a:p>
            <a:endParaRPr lang="en-US" dirty="0"/>
          </a:p>
          <a:p>
            <a:r>
              <a:rPr lang="en-US" dirty="0"/>
              <a:t>https://commons.wikimedia.org/wiki/File:Transfer_Pump_Station.jpg</a:t>
            </a:r>
          </a:p>
          <a:p>
            <a:endParaRPr lang="en-US" dirty="0"/>
          </a:p>
          <a:p>
            <a:r>
              <a:rPr lang="en-US" dirty="0"/>
              <a:t>This</a:t>
            </a:r>
            <a:r>
              <a:rPr lang="en-US" baseline="0" dirty="0"/>
              <a:t> is what OT systems look like</a:t>
            </a:r>
          </a:p>
          <a:p>
            <a:r>
              <a:rPr lang="en-US" baseline="0" dirty="0"/>
              <a:t>Instead of an antistatic lab coat, you wear a hard-hat and steel-toed shoes. </a:t>
            </a:r>
            <a:r>
              <a:rPr lang="en-US" dirty="0"/>
              <a:t>ICS must function in environments that are electrically noisy, dirty, at temperature extremes, etc. </a:t>
            </a:r>
            <a:endParaRPr lang="en-US" baseline="0" dirty="0"/>
          </a:p>
          <a:p>
            <a:endParaRPr lang="en-US" baseline="0" dirty="0"/>
          </a:p>
          <a:p>
            <a:r>
              <a:rPr lang="en-US" sz="1200" b="1" i="0" kern="1200" dirty="0">
                <a:solidFill>
                  <a:schemeClr val="tx1"/>
                </a:solidFill>
                <a:effectLst/>
                <a:latin typeface="+mn-lt"/>
                <a:ea typeface="+mn-ea"/>
                <a:cs typeface="+mn-cs"/>
              </a:rPr>
              <a:t>Operational technology</a:t>
            </a:r>
            <a:r>
              <a:rPr lang="en-US" sz="1200" b="0" i="0" kern="1200" dirty="0">
                <a:solidFill>
                  <a:schemeClr val="tx1"/>
                </a:solidFill>
                <a:effectLst/>
                <a:latin typeface="+mn-lt"/>
                <a:ea typeface="+mn-ea"/>
                <a:cs typeface="+mn-cs"/>
              </a:rPr>
              <a:t> (OT) is hardware and software that detects or causes a change through the direct monitoring and/or control of physical devices, processes and events in the enterprise.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Source:  https://en.wikipedia.org/wiki/Operational_Technology</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OT's modernization through IT integration brings with it the required consideration of security.  Many operational technology systems were never designed for remote accessibility and, as a result, the risks of connectivity were not considered. Such systems may not be regularly updated. The vulnerabilities of OT systems can leave organizations and critical infrastructure at risk of </a:t>
            </a:r>
            <a:r>
              <a:rPr lang="en-US" sz="1200" b="0" i="0" u="sng" kern="1200" dirty="0">
                <a:solidFill>
                  <a:schemeClr val="tx1"/>
                </a:solidFill>
                <a:effectLst/>
                <a:latin typeface="+mn-lt"/>
                <a:ea typeface="+mn-ea"/>
                <a:cs typeface="+mn-cs"/>
                <a:hlinkClick r:id="rId3"/>
              </a:rPr>
              <a:t>industrial espionage</a:t>
            </a:r>
            <a:r>
              <a:rPr lang="en-US" sz="1200" b="0" i="0" kern="1200" dirty="0">
                <a:solidFill>
                  <a:schemeClr val="tx1"/>
                </a:solidFill>
                <a:effectLst/>
                <a:latin typeface="+mn-lt"/>
                <a:ea typeface="+mn-ea"/>
                <a:cs typeface="+mn-cs"/>
              </a:rPr>
              <a:t> and sabotage.</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is it OT convergence?</a:t>
            </a:r>
          </a:p>
          <a:p>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OT convergence</a:t>
            </a:r>
            <a:r>
              <a:rPr lang="en-US" sz="1200" b="0" i="0" kern="1200" dirty="0">
                <a:solidFill>
                  <a:schemeClr val="tx1"/>
                </a:solidFill>
                <a:effectLst/>
                <a:latin typeface="+mn-lt"/>
                <a:ea typeface="+mn-ea"/>
                <a:cs typeface="+mn-cs"/>
              </a:rPr>
              <a:t> is the integration of information technology (IT) systems used for data-centric computing with operational technology (</a:t>
            </a:r>
            <a:r>
              <a:rPr lang="en-US" sz="1200" b="1" i="0" kern="1200" dirty="0">
                <a:solidFill>
                  <a:schemeClr val="tx1"/>
                </a:solidFill>
                <a:effectLst/>
                <a:latin typeface="+mn-lt"/>
                <a:ea typeface="+mn-ea"/>
                <a:cs typeface="+mn-cs"/>
              </a:rPr>
              <a:t>OT</a:t>
            </a:r>
            <a:r>
              <a:rPr lang="en-US" sz="1200" b="0" i="0" kern="1200" dirty="0">
                <a:solidFill>
                  <a:schemeClr val="tx1"/>
                </a:solidFill>
                <a:effectLst/>
                <a:latin typeface="+mn-lt"/>
                <a:ea typeface="+mn-ea"/>
                <a:cs typeface="+mn-cs"/>
              </a:rPr>
              <a:t>) systems used to monitor events, processes and devices and make adjustments in enterprise and industrial operations.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Operational Technology is utilized in many sectors and environments, such as: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Oil &amp; Gas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Power and Utilities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Chemicals manufacturing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Water treatment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Waste management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Transportation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Scientific experimentation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Historically, ICS were physically isolated or air-gapped from the outside world. Now systems are linked into the corporate WAN and Internet to allow process monitoring and maintenance for off-site groups.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Control engineers, technicians, operators typically are not skilled in cyber-security. Conversely, IT professionals are not skilled in process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They have different, and sometimes conflicting, goals and management in the corporate structure. </a:t>
            </a:r>
          </a:p>
          <a:p>
            <a:r>
              <a:rPr lang="en-US" sz="1200" kern="1200" dirty="0">
                <a:solidFill>
                  <a:schemeClr val="tx1"/>
                </a:solidFill>
                <a:effectLst/>
                <a:latin typeface="+mn-lt"/>
                <a:ea typeface="+mn-ea"/>
                <a:cs typeface="+mn-cs"/>
              </a:rPr>
              <a:t>It is difficult to make a business case for cyber-security, though this is improving. The perception is no attacks mean no problems.</a:t>
            </a:r>
            <a:endParaRPr lang="en-US" baseline="0" dirty="0"/>
          </a:p>
          <a:p>
            <a:endParaRPr lang="en-US" baseline="0" dirty="0"/>
          </a:p>
          <a:p>
            <a:r>
              <a:rPr lang="en-US" baseline="0" dirty="0"/>
              <a:t>Source: https://surveillance-security-camera.blogspot.com/2017/02/detecting-plc-malware-in-industrial.html</a:t>
            </a:r>
          </a:p>
          <a:p>
            <a:endParaRPr lang="en-US" baseline="0" dirty="0"/>
          </a:p>
          <a:p>
            <a:r>
              <a:rPr lang="en-US" baseline="0" dirty="0"/>
              <a:t>UNCLASSIFIED</a:t>
            </a:r>
          </a:p>
          <a:p>
            <a:endParaRPr lang="en-US" dirty="0"/>
          </a:p>
        </p:txBody>
      </p:sp>
      <p:sp>
        <p:nvSpPr>
          <p:cNvPr id="4" name="Slide Number Placeholder 3"/>
          <p:cNvSpPr>
            <a:spLocks noGrp="1"/>
          </p:cNvSpPr>
          <p:nvPr>
            <p:ph type="sldNum" sz="quarter" idx="10"/>
          </p:nvPr>
        </p:nvSpPr>
        <p:spPr/>
        <p:txBody>
          <a:bodyPr/>
          <a:lstStyle/>
          <a:p>
            <a:pPr>
              <a:defRPr/>
            </a:pPr>
            <a:fld id="{A6CB7DCD-B3C7-4594-93AD-2B1D837F9B99}" type="slidenum">
              <a:rPr lang="en-US" smtClean="0"/>
              <a:pPr>
                <a:defRPr/>
              </a:pPr>
              <a:t>2</a:t>
            </a:fld>
            <a:endParaRPr lang="en-US"/>
          </a:p>
        </p:txBody>
      </p:sp>
    </p:spTree>
    <p:extLst>
      <p:ext uri="{BB962C8B-B14F-4D97-AF65-F5344CB8AC3E}">
        <p14:creationId xmlns:p14="http://schemas.microsoft.com/office/powerpoint/2010/main" val="214688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t>UNCLASSIFIED</a:t>
            </a:r>
          </a:p>
          <a:p>
            <a:endParaRPr lang="en-US" dirty="0"/>
          </a:p>
          <a:p>
            <a:r>
              <a:rPr lang="en-US" dirty="0"/>
              <a:t>Informal estimate – </a:t>
            </a:r>
            <a:r>
              <a:rPr lang="en-US" dirty="0" err="1"/>
              <a:t>sciencedirect</a:t>
            </a:r>
            <a:r>
              <a:rPr lang="en-US" dirty="0"/>
              <a:t> – 75-80% is privately owned</a:t>
            </a:r>
          </a:p>
          <a:p>
            <a:endParaRPr lang="en-US" dirty="0"/>
          </a:p>
          <a:p>
            <a:endParaRPr lang="en-US" dirty="0"/>
          </a:p>
          <a:p>
            <a:r>
              <a:rPr lang="en-US" sz="1200" b="1" i="0" u="sng" kern="1200" dirty="0">
                <a:solidFill>
                  <a:schemeClr val="tx1"/>
                </a:solidFill>
                <a:effectLst/>
                <a:latin typeface="+mn-lt"/>
                <a:ea typeface="+mn-ea"/>
                <a:cs typeface="+mn-cs"/>
              </a:rPr>
              <a:t>SOURCES</a:t>
            </a:r>
            <a:r>
              <a:rPr lang="en-US" sz="1200" b="0" i="0" kern="1200" dirty="0">
                <a:solidFill>
                  <a:schemeClr val="tx1"/>
                </a:solidFill>
                <a:effectLst/>
                <a:latin typeface="+mn-lt"/>
                <a:ea typeface="+mn-ea"/>
                <a:cs typeface="+mn-cs"/>
              </a:rPr>
              <a:t>: https://ics-cert.us-cert.gov/Standards-and-References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NIST 800-82, R2</a:t>
            </a:r>
          </a:p>
          <a:p>
            <a:r>
              <a:rPr lang="en-US" sz="1200" b="0" i="0" kern="1200" dirty="0">
                <a:solidFill>
                  <a:schemeClr val="tx1"/>
                </a:solidFill>
                <a:effectLst/>
                <a:latin typeface="+mn-lt"/>
                <a:ea typeface="+mn-ea"/>
                <a:cs typeface="+mn-cs"/>
              </a:rPr>
              <a:t>Guide to</a:t>
            </a:r>
            <a:r>
              <a:rPr lang="en-US" sz="1200" b="0" i="0" kern="1200" baseline="0" dirty="0">
                <a:solidFill>
                  <a:schemeClr val="tx1"/>
                </a:solidFill>
                <a:effectLst/>
                <a:latin typeface="+mn-lt"/>
                <a:ea typeface="+mn-ea"/>
                <a:cs typeface="+mn-cs"/>
              </a:rPr>
              <a:t> Industrial Control System Security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http://nvlpubs.nist.gov/nistpubs/SpecialPublications/NIST.SP.800-82r2.pdf</a:t>
            </a:r>
          </a:p>
          <a:p>
            <a:r>
              <a:rPr lang="en-US" sz="1200" b="0" i="0" kern="1200" dirty="0">
                <a:solidFill>
                  <a:schemeClr val="tx1"/>
                </a:solidFill>
                <a:effectLst/>
                <a:latin typeface="+mn-lt"/>
                <a:ea typeface="+mn-ea"/>
                <a:cs typeface="+mn-cs"/>
              </a:rPr>
              <a:t>This document provides guidance on how to secure Industrial Control Systems (ICS), including Supervisory Control and Data Acquisition (SCADA) systems, Distributed Control Systems (DCS), and other control system configurations such as Programmable Logic Controllers (PLC), while addressing their unique performance, reliability, and safety requirements. The document provides an overview of ICS and typical system topologies, identifies typical threats and vulnerabilities to these systems, and provides recommended security countermeasures to mitigate the associated risks.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includes new guidance on how to tailor traditional IT security controls to accommodate unique ICS performance, reliability and safety requirements, as well as updates to sections on threats and vulnerabilities, risk management, recommended practices, security architectures and security capabilities and tools.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NIST 800-53, R4 (Security and Privacy Controls for Federal Information Systems and Organizations)</a:t>
            </a:r>
          </a:p>
          <a:p>
            <a:r>
              <a:rPr lang="en-US" sz="1200" b="0" i="0" kern="1200" dirty="0">
                <a:solidFill>
                  <a:schemeClr val="tx1"/>
                </a:solidFill>
                <a:effectLst/>
                <a:latin typeface="+mn-lt"/>
                <a:ea typeface="+mn-ea"/>
                <a:cs typeface="+mn-cs"/>
              </a:rPr>
              <a:t>http://nvlpubs.nist.gov/nistpubs/SpecialPublications/NIST.SP.800-53r4.pdf</a:t>
            </a:r>
          </a:p>
          <a:p>
            <a:r>
              <a:rPr lang="en-US" sz="1200" b="0" i="0" kern="1200" dirty="0">
                <a:solidFill>
                  <a:schemeClr val="tx1"/>
                </a:solidFill>
                <a:effectLst/>
                <a:latin typeface="+mn-lt"/>
                <a:ea typeface="+mn-ea"/>
                <a:cs typeface="+mn-cs"/>
              </a:rPr>
              <a:t>NIST 800-53 is a publication that recommends security controls for federal information systems and organizations and documents security controls for all federal information systems, except those designed for national security.</a:t>
            </a:r>
          </a:p>
          <a:p>
            <a:r>
              <a:rPr lang="en-US" sz="1200" b="0" i="0" kern="1200" dirty="0">
                <a:solidFill>
                  <a:schemeClr val="tx1"/>
                </a:solidFill>
                <a:effectLst/>
                <a:latin typeface="+mn-lt"/>
                <a:ea typeface="+mn-ea"/>
                <a:cs typeface="+mn-cs"/>
              </a:rPr>
              <a:t>NIST 800-53 is published by the National Institute of Standards and Technology, which creates and promotes the standards used by federal agencies to implement the Federal Information Security Management Act (FISMA) and manage other programs designed to protect information and promote information security. Agencies are expected to meet NIST guidelines and standards within one year of publication.</a:t>
            </a:r>
          </a:p>
          <a:p>
            <a:r>
              <a:rPr lang="en-US" sz="1200" b="0" i="0" kern="1200" dirty="0">
                <a:solidFill>
                  <a:schemeClr val="tx1"/>
                </a:solidFill>
                <a:effectLst/>
                <a:latin typeface="+mn-lt"/>
                <a:ea typeface="+mn-ea"/>
                <a:cs typeface="+mn-cs"/>
              </a:rPr>
              <a:t>NIST 800-53 is also known as NIST Special Publication 800-53.</a:t>
            </a:r>
          </a:p>
          <a:p>
            <a:r>
              <a:rPr lang="en-US" sz="1200" b="0" i="0" kern="1200" dirty="0">
                <a:solidFill>
                  <a:schemeClr val="tx1"/>
                </a:solidFill>
                <a:effectLst/>
                <a:latin typeface="+mn-lt"/>
                <a:ea typeface="+mn-ea"/>
                <a:cs typeface="+mn-cs"/>
              </a:rPr>
              <a:t>https://csrc.nist.gov/csrc/media/publications/sp/800-53/rev-5/draft/documents/sp800-53r5-draft.pdf</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IEC 62443-3-3</a:t>
            </a:r>
          </a:p>
          <a:p>
            <a:r>
              <a:rPr lang="en-US" sz="1200" b="0" i="0" kern="1200" dirty="0">
                <a:solidFill>
                  <a:schemeClr val="tx1"/>
                </a:solidFill>
                <a:effectLst/>
                <a:latin typeface="+mn-lt"/>
                <a:ea typeface="+mn-ea"/>
                <a:cs typeface="+mn-cs"/>
              </a:rPr>
              <a:t>Security for</a:t>
            </a:r>
            <a:r>
              <a:rPr lang="en-US" sz="1200" b="0" i="0" kern="1200" baseline="0" dirty="0">
                <a:solidFill>
                  <a:schemeClr val="tx1"/>
                </a:solidFill>
                <a:effectLst/>
                <a:latin typeface="+mn-lt"/>
                <a:ea typeface="+mn-ea"/>
                <a:cs typeface="+mn-cs"/>
              </a:rPr>
              <a:t> industrial process measurement and control – network and system security</a:t>
            </a:r>
          </a:p>
          <a:p>
            <a:r>
              <a:rPr lang="en-US" sz="1200" b="0" i="0" kern="1200" dirty="0">
                <a:solidFill>
                  <a:schemeClr val="tx1"/>
                </a:solidFill>
                <a:effectLst/>
                <a:latin typeface="+mn-lt"/>
                <a:ea typeface="+mn-ea"/>
                <a:cs typeface="+mn-cs"/>
              </a:rPr>
              <a:t>https://webstore.iec.ch/preview/info_iecpas62443-3%7Bed1.0%7Den.pdf</a:t>
            </a:r>
          </a:p>
          <a:p>
            <a:r>
              <a:rPr lang="en-US" sz="1200" b="0" i="0" kern="1200" dirty="0">
                <a:solidFill>
                  <a:schemeClr val="tx1"/>
                </a:solidFill>
                <a:effectLst/>
                <a:latin typeface="+mn-lt"/>
                <a:ea typeface="+mn-ea"/>
                <a:cs typeface="+mn-cs"/>
              </a:rPr>
              <a:t>It establishes a framework for securing information and communication technology aspects of industrial process measurement and control systems including its networks and devices on those networks, during the operational phase of the plant's life cycle. It provides guidance on a plant's operational security requirements and is primarily intended for automation system owners/operators (responsible for ICS operation).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FIPS 140-2</a:t>
            </a:r>
          </a:p>
          <a:p>
            <a:r>
              <a:rPr lang="en-US" sz="1200" b="0" i="0" kern="1200" dirty="0">
                <a:solidFill>
                  <a:schemeClr val="tx1"/>
                </a:solidFill>
                <a:effectLst/>
                <a:latin typeface="+mn-lt"/>
                <a:ea typeface="+mn-ea"/>
                <a:cs typeface="+mn-cs"/>
              </a:rPr>
              <a:t>https://csrc.nist.gov/publications/fips/fips140-2/fips1402.pdf</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Federal Information Processing Standard (</a:t>
            </a:r>
            <a:r>
              <a:rPr lang="en-US" sz="1200" b="1" i="0" kern="1200" dirty="0">
                <a:solidFill>
                  <a:schemeClr val="tx1"/>
                </a:solidFill>
                <a:effectLst/>
                <a:latin typeface="+mn-lt"/>
                <a:ea typeface="+mn-ea"/>
                <a:cs typeface="+mn-cs"/>
              </a:rPr>
              <a:t>FIPS</a:t>
            </a:r>
            <a:r>
              <a:rPr lang="en-US" sz="1200" b="0" i="0" kern="1200" dirty="0">
                <a:solidFill>
                  <a:schemeClr val="tx1"/>
                </a:solidFill>
                <a:effectLst/>
                <a:latin typeface="+mn-lt"/>
                <a:ea typeface="+mn-ea"/>
                <a:cs typeface="+mn-cs"/>
              </a:rPr>
              <a:t>) Publication </a:t>
            </a:r>
            <a:r>
              <a:rPr lang="en-US" sz="1200" b="1" i="0" kern="1200" dirty="0">
                <a:solidFill>
                  <a:schemeClr val="tx1"/>
                </a:solidFill>
                <a:effectLst/>
                <a:latin typeface="+mn-lt"/>
                <a:ea typeface="+mn-ea"/>
                <a:cs typeface="+mn-cs"/>
              </a:rPr>
              <a:t>140-2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FIPS</a:t>
            </a:r>
            <a:r>
              <a:rPr lang="en-US" sz="1200" b="0" i="0" kern="1200" dirty="0">
                <a:solidFill>
                  <a:schemeClr val="tx1"/>
                </a:solidFill>
                <a:effectLst/>
                <a:latin typeface="+mn-lt"/>
                <a:ea typeface="+mn-ea"/>
                <a:cs typeface="+mn-cs"/>
              </a:rPr>
              <a:t> PUB </a:t>
            </a:r>
            <a:r>
              <a:rPr lang="en-US" sz="1200" b="1" i="0" kern="1200" dirty="0">
                <a:solidFill>
                  <a:schemeClr val="tx1"/>
                </a:solidFill>
                <a:effectLst/>
                <a:latin typeface="+mn-lt"/>
                <a:ea typeface="+mn-ea"/>
                <a:cs typeface="+mn-cs"/>
              </a:rPr>
              <a:t>140-2</a:t>
            </a:r>
            <a:r>
              <a:rPr lang="en-US" sz="1200" b="0" i="0" kern="1200" dirty="0">
                <a:solidFill>
                  <a:schemeClr val="tx1"/>
                </a:solidFill>
                <a:effectLst/>
                <a:latin typeface="+mn-lt"/>
                <a:ea typeface="+mn-ea"/>
                <a:cs typeface="+mn-cs"/>
              </a:rPr>
              <a:t>), is a U.S. government computer security standard used to approve cryptographic modules. The title is Security Requirements for Cryptographic Modules.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ISO/IEC 27001</a:t>
            </a:r>
          </a:p>
          <a:p>
            <a:pPr fontAlgn="ctr"/>
            <a:r>
              <a:rPr lang="en-US" sz="1200" b="0" i="0" kern="1200" dirty="0">
                <a:solidFill>
                  <a:schemeClr val="tx1"/>
                </a:solidFill>
                <a:effectLst/>
                <a:latin typeface="+mn-lt"/>
                <a:ea typeface="+mn-ea"/>
                <a:cs typeface="+mn-cs"/>
              </a:rPr>
              <a:t>https://www.iso.org/isoiec-27001-information-security.html</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ISO</a:t>
            </a:r>
            <a:r>
              <a:rPr lang="en-US" sz="1200" b="0" i="0" kern="1200" dirty="0">
                <a:solidFill>
                  <a:schemeClr val="tx1"/>
                </a:solidFill>
                <a:effectLst/>
                <a:latin typeface="+mn-lt"/>
                <a:ea typeface="+mn-ea"/>
                <a:cs typeface="+mn-cs"/>
              </a:rPr>
              <a:t>/IEC 27000 family of standards helps organizations keep information assets secure.</a:t>
            </a:r>
          </a:p>
          <a:p>
            <a:r>
              <a:rPr lang="en-US" sz="1200" b="0" i="0" kern="1200" dirty="0">
                <a:solidFill>
                  <a:schemeClr val="tx1"/>
                </a:solidFill>
                <a:effectLst/>
                <a:latin typeface="+mn-lt"/>
                <a:ea typeface="+mn-ea"/>
                <a:cs typeface="+mn-cs"/>
              </a:rPr>
              <a:t>https://www.iso.org/standard/54533.html</a:t>
            </a:r>
          </a:p>
          <a:p>
            <a:pPr fontAlgn="ctr"/>
            <a:r>
              <a:rPr lang="en-US" sz="1200" b="0" i="0" kern="1200" dirty="0">
                <a:solidFill>
                  <a:schemeClr val="tx1"/>
                </a:solidFill>
                <a:effectLst/>
                <a:latin typeface="+mn-lt"/>
                <a:ea typeface="+mn-ea"/>
                <a:cs typeface="+mn-cs"/>
              </a:rPr>
              <a:t>www.iso27001security.com/html/27002.html</a:t>
            </a:r>
          </a:p>
          <a:p>
            <a:r>
              <a:rPr lang="en-US" sz="1200" b="1" i="0" kern="1200" dirty="0">
                <a:solidFill>
                  <a:schemeClr val="tx1"/>
                </a:solidFill>
                <a:effectLst/>
                <a:latin typeface="+mn-lt"/>
                <a:ea typeface="+mn-ea"/>
                <a:cs typeface="+mn-cs"/>
              </a:rPr>
              <a:t>ISO</a:t>
            </a:r>
            <a:r>
              <a:rPr lang="en-US" sz="1200" b="0" i="0" kern="1200" dirty="0">
                <a:solidFill>
                  <a:schemeClr val="tx1"/>
                </a:solidFill>
                <a:effectLst/>
                <a:latin typeface="+mn-lt"/>
                <a:ea typeface="+mn-ea"/>
                <a:cs typeface="+mn-cs"/>
              </a:rPr>
              <a:t>/IEC </a:t>
            </a:r>
            <a:r>
              <a:rPr lang="en-US" sz="1200" b="1" i="0" kern="1200" dirty="0">
                <a:solidFill>
                  <a:schemeClr val="tx1"/>
                </a:solidFill>
                <a:effectLst/>
                <a:latin typeface="+mn-lt"/>
                <a:ea typeface="+mn-ea"/>
                <a:cs typeface="+mn-cs"/>
              </a:rPr>
              <a:t>27002</a:t>
            </a:r>
            <a:r>
              <a:rPr lang="en-US" sz="1200" b="0" i="0" kern="1200" dirty="0">
                <a:solidFill>
                  <a:schemeClr val="tx1"/>
                </a:solidFill>
                <a:effectLst/>
                <a:latin typeface="+mn-lt"/>
                <a:ea typeface="+mn-ea"/>
                <a:cs typeface="+mn-cs"/>
              </a:rPr>
              <a:t>:2013 Information technology — Security techniques — Code of practice for information security controls (second edition)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NERC CIP 003</a:t>
            </a:r>
          </a:p>
          <a:p>
            <a:r>
              <a:rPr lang="en-US" sz="1200" b="0" i="0" kern="1200" dirty="0">
                <a:solidFill>
                  <a:schemeClr val="tx1"/>
                </a:solidFill>
                <a:effectLst/>
                <a:latin typeface="+mn-lt"/>
                <a:ea typeface="+mn-ea"/>
                <a:cs typeface="+mn-cs"/>
              </a:rPr>
              <a:t>www.nerc.com/pa/Stand/Reliability%20Standards/CIP-003-6.pdf</a:t>
            </a:r>
          </a:p>
          <a:p>
            <a:r>
              <a:rPr lang="en-US" sz="1200" b="0" i="0" kern="1200" dirty="0">
                <a:solidFill>
                  <a:schemeClr val="tx1"/>
                </a:solidFill>
                <a:effectLst/>
                <a:latin typeface="+mn-lt"/>
                <a:ea typeface="+mn-ea"/>
                <a:cs typeface="+mn-cs"/>
              </a:rPr>
              <a:t>http://www.nerc.com/pa/Stand/Pages/CIPStandards.aspx</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DO</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178B</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https://en.wikipedia.org/wiki/DO-178B </a:t>
            </a:r>
          </a:p>
          <a:p>
            <a:r>
              <a:rPr lang="en-US" sz="1200" b="0" i="0" kern="1200" dirty="0">
                <a:solidFill>
                  <a:schemeClr val="tx1"/>
                </a:solidFill>
                <a:effectLst/>
                <a:latin typeface="+mn-lt"/>
                <a:ea typeface="+mn-ea"/>
                <a:cs typeface="+mn-cs"/>
              </a:rPr>
              <a:t>https://www.rtca.org/content/do-178c-training-0</a:t>
            </a:r>
          </a:p>
          <a:p>
            <a:r>
              <a:rPr lang="en-US" sz="1200" b="0" i="0" kern="1200" dirty="0">
                <a:solidFill>
                  <a:schemeClr val="tx1"/>
                </a:solidFill>
                <a:effectLst/>
                <a:latin typeface="+mn-lt"/>
                <a:ea typeface="+mn-ea"/>
                <a:cs typeface="+mn-cs"/>
              </a:rPr>
              <a:t>Software Considerations in Airborne Systems and Equipment Certification is a guideline dealing with the safety of safety-critical software used in certain airborne systems. Although technically a guideline, it is (or was) a de facto standard for developing avionics software systems.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American Petroleum Institute</a:t>
            </a:r>
            <a:r>
              <a:rPr lang="en-US" sz="1200" b="1" i="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API)</a:t>
            </a:r>
            <a:r>
              <a:rPr lang="en-US" sz="1200" b="1" i="0" kern="1200" baseline="0" dirty="0">
                <a:solidFill>
                  <a:schemeClr val="tx1"/>
                </a:solidFill>
                <a:effectLst/>
                <a:latin typeface="+mn-lt"/>
                <a:ea typeface="+mn-ea"/>
                <a:cs typeface="+mn-cs"/>
              </a:rPr>
              <a:t> 1</a:t>
            </a:r>
            <a:r>
              <a:rPr lang="en-US" sz="1200" b="1" i="0" kern="1200" dirty="0">
                <a:solidFill>
                  <a:schemeClr val="tx1"/>
                </a:solidFill>
                <a:effectLst/>
                <a:latin typeface="+mn-lt"/>
                <a:ea typeface="+mn-ea"/>
                <a:cs typeface="+mn-cs"/>
              </a:rPr>
              <a:t>164</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Pipeline SCADA Security</a:t>
            </a:r>
          </a:p>
          <a:p>
            <a:r>
              <a:rPr lang="en-US" sz="1200" b="0" i="0" kern="1200" dirty="0">
                <a:solidFill>
                  <a:schemeClr val="tx1"/>
                </a:solidFill>
                <a:effectLst/>
                <a:latin typeface="+mn-lt"/>
                <a:ea typeface="+mn-ea"/>
                <a:cs typeface="+mn-cs"/>
              </a:rPr>
              <a:t>https://energy.gov/sites/prod/files/Summary%20of%20CS%20Standards%20Activities%20in%20the%20Energy%20Sector.pdf</a:t>
            </a:r>
          </a:p>
          <a:p>
            <a:r>
              <a:rPr lang="en-US" sz="1200" b="0" i="0" kern="1200" dirty="0">
                <a:solidFill>
                  <a:schemeClr val="tx1"/>
                </a:solidFill>
                <a:effectLst/>
                <a:latin typeface="+mn-lt"/>
                <a:ea typeface="+mn-ea"/>
                <a:cs typeface="+mn-cs"/>
              </a:rPr>
              <a:t>http://mycommittees.api.org/standards/pipeline/Shared%20Documents/API%201164%203rd%20Edition/Std1164_SCADASecurity_ballotdraft_3Ed_20161028.pdf</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 DHS Chemical Facility Anti-Terrorism Standards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CFATS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https://www.dhs.gov/chemical-facility-anti-terrorism-standards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Nuclear Energy</a:t>
            </a:r>
            <a:r>
              <a:rPr lang="en-US" sz="1200" b="1" i="0" kern="1200" baseline="0" dirty="0">
                <a:solidFill>
                  <a:schemeClr val="tx1"/>
                </a:solidFill>
                <a:effectLst/>
                <a:latin typeface="+mn-lt"/>
                <a:ea typeface="+mn-ea"/>
                <a:cs typeface="+mn-cs"/>
              </a:rPr>
              <a:t> Institute (NEI)</a:t>
            </a:r>
          </a:p>
          <a:p>
            <a:r>
              <a:rPr lang="en-US" dirty="0"/>
              <a:t>NEI 08-09, Revision 6, “Cyber Security Plan for Nuclear Power Reactors,” April 2010</a:t>
            </a:r>
          </a:p>
          <a:p>
            <a:r>
              <a:rPr lang="en-US" sz="1200" b="0" i="0" kern="1200" dirty="0">
                <a:solidFill>
                  <a:schemeClr val="tx1"/>
                </a:solidFill>
                <a:effectLst/>
                <a:latin typeface="+mn-lt"/>
                <a:ea typeface="+mn-ea"/>
                <a:cs typeface="+mn-cs"/>
              </a:rPr>
              <a:t>https://www.nrc.gov/docs/ML1015/ML101550061.pdf</a:t>
            </a:r>
          </a:p>
          <a:p>
            <a:endParaRPr lang="en-US" dirty="0"/>
          </a:p>
          <a:p>
            <a:r>
              <a:rPr lang="en-US" sz="1200" b="0" i="0" kern="1200" dirty="0">
                <a:solidFill>
                  <a:schemeClr val="tx1"/>
                </a:solidFill>
                <a:effectLst/>
                <a:latin typeface="+mn-lt"/>
                <a:ea typeface="+mn-ea"/>
                <a:cs typeface="+mn-cs"/>
              </a:rPr>
              <a:t>The Federal Information Security Management Act (</a:t>
            </a:r>
            <a:r>
              <a:rPr lang="en-US" sz="1200" b="1" i="0" kern="1200" dirty="0">
                <a:solidFill>
                  <a:schemeClr val="tx1"/>
                </a:solidFill>
                <a:effectLst/>
                <a:latin typeface="+mn-lt"/>
                <a:ea typeface="+mn-ea"/>
                <a:cs typeface="+mn-cs"/>
              </a:rPr>
              <a:t>FISMA</a:t>
            </a:r>
            <a:r>
              <a:rPr lang="en-US" sz="1200" b="0" i="0" kern="1200" dirty="0">
                <a:solidFill>
                  <a:schemeClr val="tx1"/>
                </a:solidFill>
                <a:effectLst/>
                <a:latin typeface="+mn-lt"/>
                <a:ea typeface="+mn-ea"/>
                <a:cs typeface="+mn-cs"/>
              </a:rPr>
              <a:t>) is United States legislation that defines a comprehensive framework to protect government information, operations and assets against natural or man-made threats. </a:t>
            </a:r>
            <a:r>
              <a:rPr lang="en-US" sz="1200" b="1" i="0" kern="1200" dirty="0">
                <a:solidFill>
                  <a:schemeClr val="tx1"/>
                </a:solidFill>
                <a:effectLst/>
                <a:latin typeface="+mn-lt"/>
                <a:ea typeface="+mn-ea"/>
                <a:cs typeface="+mn-cs"/>
              </a:rPr>
              <a:t>FISMA</a:t>
            </a:r>
            <a:r>
              <a:rPr lang="en-US" sz="1200" b="0" i="0" kern="1200" dirty="0">
                <a:solidFill>
                  <a:schemeClr val="tx1"/>
                </a:solidFill>
                <a:effectLst/>
                <a:latin typeface="+mn-lt"/>
                <a:ea typeface="+mn-ea"/>
                <a:cs typeface="+mn-cs"/>
              </a:rPr>
              <a:t> was signed into law part of the Electronic Government Act of 2002.</a:t>
            </a:r>
          </a:p>
          <a:p>
            <a:r>
              <a:rPr lang="en-US" sz="1200" b="0" i="0" kern="1200" dirty="0">
                <a:solidFill>
                  <a:schemeClr val="tx1"/>
                </a:solidFill>
                <a:effectLst/>
                <a:latin typeface="+mn-lt"/>
                <a:ea typeface="+mn-ea"/>
                <a:cs typeface="+mn-cs"/>
              </a:rPr>
              <a:t>https://www.dhs.gov/fisma</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Industrial Internet Consortium</a:t>
            </a:r>
            <a:r>
              <a:rPr lang="en-US" sz="1200" b="0" i="0" kern="1200" dirty="0">
                <a:solidFill>
                  <a:schemeClr val="tx1"/>
                </a:solidFill>
                <a:effectLst/>
                <a:latin typeface="+mn-lt"/>
                <a:ea typeface="+mn-ea"/>
                <a:cs typeface="+mn-cs"/>
              </a:rPr>
              <a:t> (IIC) </a:t>
            </a:r>
          </a:p>
          <a:p>
            <a:r>
              <a:rPr lang="en-US" sz="1200" b="0" i="0" kern="1200" dirty="0">
                <a:solidFill>
                  <a:schemeClr val="tx1"/>
                </a:solidFill>
                <a:effectLst/>
                <a:latin typeface="+mn-lt"/>
                <a:ea typeface="+mn-ea"/>
                <a:cs typeface="+mn-cs"/>
              </a:rPr>
              <a:t>www.iiconsortium.org/</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mn-lt"/>
                <a:ea typeface="+mn-ea"/>
                <a:cs typeface="+mn-cs"/>
              </a:rPr>
              <a:t>Industrial Internet Consortium</a:t>
            </a:r>
            <a:r>
              <a:rPr lang="en-US" sz="1200" b="0" i="0" kern="1200" dirty="0">
                <a:solidFill>
                  <a:schemeClr val="tx1"/>
                </a:solidFill>
                <a:effectLst/>
                <a:latin typeface="+mn-lt"/>
                <a:ea typeface="+mn-ea"/>
                <a:cs typeface="+mn-cs"/>
              </a:rPr>
              <a:t> (IIC) </a:t>
            </a:r>
            <a:r>
              <a:rPr lang="en-US" sz="1200" b="1" i="0" kern="1200" dirty="0">
                <a:solidFill>
                  <a:schemeClr val="tx1"/>
                </a:solidFill>
                <a:effectLst/>
                <a:latin typeface="+mn-lt"/>
                <a:ea typeface="+mn-ea"/>
                <a:cs typeface="+mn-cs"/>
              </a:rPr>
              <a:t>Security</a:t>
            </a:r>
            <a:r>
              <a:rPr lang="en-US" sz="1200" b="1" i="0" kern="1200" baseline="0" dirty="0">
                <a:solidFill>
                  <a:schemeClr val="tx1"/>
                </a:solidFill>
                <a:effectLst/>
                <a:latin typeface="+mn-lt"/>
                <a:ea typeface="+mn-ea"/>
                <a:cs typeface="+mn-cs"/>
              </a:rPr>
              <a:t> Framework</a:t>
            </a:r>
            <a:endParaRPr lang="en-US" b="1" dirty="0"/>
          </a:p>
          <a:p>
            <a:pPr fontAlgn="ctr"/>
            <a:r>
              <a:rPr lang="en-US" sz="1200" b="0" i="0" kern="1200" dirty="0">
                <a:solidFill>
                  <a:schemeClr val="tx1"/>
                </a:solidFill>
                <a:effectLst/>
                <a:latin typeface="+mn-lt"/>
                <a:ea typeface="+mn-ea"/>
                <a:cs typeface="+mn-cs"/>
              </a:rPr>
              <a:t>www.iiconsortium.org/IISF.htm</a:t>
            </a:r>
          </a:p>
          <a:p>
            <a:r>
              <a:rPr lang="en-US" sz="1200" b="0" i="0" kern="1200" dirty="0">
                <a:solidFill>
                  <a:schemeClr val="tx1"/>
                </a:solidFill>
                <a:effectLst/>
                <a:latin typeface="+mn-lt"/>
                <a:ea typeface="+mn-ea"/>
                <a:cs typeface="+mn-cs"/>
              </a:rPr>
              <a:t>To that end, </a:t>
            </a:r>
            <a:r>
              <a:rPr lang="en-US" sz="1200" b="1" i="0" kern="1200" dirty="0">
                <a:solidFill>
                  <a:schemeClr val="tx1"/>
                </a:solidFill>
                <a:effectLst/>
                <a:latin typeface="+mn-lt"/>
                <a:ea typeface="+mn-ea"/>
                <a:cs typeface="+mn-cs"/>
              </a:rPr>
              <a:t>IIC</a:t>
            </a:r>
            <a:r>
              <a:rPr lang="en-US" sz="1200" b="0" i="0" kern="1200" dirty="0">
                <a:solidFill>
                  <a:schemeClr val="tx1"/>
                </a:solidFill>
                <a:effectLst/>
                <a:latin typeface="+mn-lt"/>
                <a:ea typeface="+mn-ea"/>
                <a:cs typeface="+mn-cs"/>
              </a:rPr>
              <a:t> members have developed a common </a:t>
            </a:r>
            <a:r>
              <a:rPr lang="en-US" sz="1200" b="1" i="0" kern="1200" dirty="0">
                <a:solidFill>
                  <a:schemeClr val="tx1"/>
                </a:solidFill>
                <a:effectLst/>
                <a:latin typeface="+mn-lt"/>
                <a:ea typeface="+mn-ea"/>
                <a:cs typeface="+mn-cs"/>
              </a:rPr>
              <a:t>security framework</a:t>
            </a:r>
            <a:r>
              <a:rPr lang="en-US" sz="1200" b="0" i="0" kern="1200" dirty="0">
                <a:solidFill>
                  <a:schemeClr val="tx1"/>
                </a:solidFill>
                <a:effectLst/>
                <a:latin typeface="+mn-lt"/>
                <a:ea typeface="+mn-ea"/>
                <a:cs typeface="+mn-cs"/>
              </a:rPr>
              <a:t> and an approach to assess cybersecurity in </a:t>
            </a:r>
            <a:r>
              <a:rPr lang="en-US" sz="1200" b="1" i="0" kern="1200" dirty="0">
                <a:solidFill>
                  <a:schemeClr val="tx1"/>
                </a:solidFill>
                <a:effectLst/>
                <a:latin typeface="+mn-lt"/>
                <a:ea typeface="+mn-ea"/>
                <a:cs typeface="+mn-cs"/>
              </a:rPr>
              <a:t>Industrial Internet</a:t>
            </a:r>
            <a:r>
              <a:rPr lang="en-US" sz="1200" b="0" i="0" kern="1200" dirty="0">
                <a:solidFill>
                  <a:schemeClr val="tx1"/>
                </a:solidFill>
                <a:effectLst/>
                <a:latin typeface="+mn-lt"/>
                <a:ea typeface="+mn-ea"/>
                <a:cs typeface="+mn-cs"/>
              </a:rPr>
              <a:t> of Things systems.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INDUSTRIE 4.0</a:t>
            </a:r>
            <a:r>
              <a:rPr lang="en-US" sz="1200" b="0" i="0" kern="1200" dirty="0">
                <a:solidFill>
                  <a:schemeClr val="tx1"/>
                </a:solidFill>
                <a:effectLst/>
                <a:latin typeface="+mn-lt"/>
                <a:ea typeface="+mn-ea"/>
                <a:cs typeface="+mn-cs"/>
              </a:rPr>
              <a:t> is the name given to the German strategic initiative to ... 2020, the “</a:t>
            </a:r>
            <a:r>
              <a:rPr lang="en-US" sz="1200" b="1" i="0" kern="1200" dirty="0">
                <a:solidFill>
                  <a:schemeClr val="tx1"/>
                </a:solidFill>
                <a:effectLst/>
                <a:latin typeface="+mn-lt"/>
                <a:ea typeface="+mn-ea"/>
                <a:cs typeface="+mn-cs"/>
              </a:rPr>
              <a:t>INDUSTRIE 4.0</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https://industrie4.0.gtai.de/</a:t>
            </a:r>
            <a:endParaRPr lang="en-US" dirty="0"/>
          </a:p>
          <a:p>
            <a:endParaRPr lang="en-US" dirty="0"/>
          </a:p>
          <a:p>
            <a:r>
              <a:rPr lang="en-US" dirty="0"/>
              <a:t>UNCLASSIFIED</a:t>
            </a:r>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3</a:t>
            </a:fld>
            <a:endParaRPr lang="en-US" dirty="0"/>
          </a:p>
        </p:txBody>
      </p:sp>
    </p:spTree>
    <p:extLst>
      <p:ext uri="{BB962C8B-B14F-4D97-AF65-F5344CB8AC3E}">
        <p14:creationId xmlns:p14="http://schemas.microsoft.com/office/powerpoint/2010/main" val="1031585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UNCLASSIFIED</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Source: http://nvlpubs.nist.gov/nistpubs/SpecialPublications/NIST.SP.800-82r2.pdf</a:t>
            </a:r>
          </a:p>
          <a:p>
            <a:endParaRPr lang="en-US" dirty="0"/>
          </a:p>
          <a:p>
            <a:r>
              <a:rPr lang="en-US" dirty="0"/>
              <a:t>https://en.wikipedia.org/wiki/Industrial_control_system</a:t>
            </a:r>
          </a:p>
          <a:p>
            <a:endParaRPr lang="en-US" dirty="0"/>
          </a:p>
          <a:p>
            <a:r>
              <a:rPr lang="en-US" sz="1200" b="1" i="0" kern="1200" dirty="0">
                <a:solidFill>
                  <a:schemeClr val="tx1"/>
                </a:solidFill>
                <a:effectLst/>
                <a:latin typeface="+mn-lt"/>
                <a:ea typeface="+mn-ea"/>
                <a:cs typeface="+mn-cs"/>
              </a:rPr>
              <a:t>Industrial control system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ICS</a:t>
            </a:r>
            <a:r>
              <a:rPr lang="en-US" sz="1200" b="0" i="0" kern="1200" dirty="0">
                <a:solidFill>
                  <a:schemeClr val="tx1"/>
                </a:solidFill>
                <a:effectLst/>
                <a:latin typeface="+mn-lt"/>
                <a:ea typeface="+mn-ea"/>
                <a:cs typeface="+mn-cs"/>
              </a:rPr>
              <a:t>) is a general term that encompasses several types of </a:t>
            </a:r>
            <a:r>
              <a:rPr lang="en-US" sz="1200" b="0" i="0" u="none" strike="noStrike" kern="1200" dirty="0">
                <a:solidFill>
                  <a:schemeClr val="tx1"/>
                </a:solidFill>
                <a:effectLst/>
                <a:latin typeface="+mn-lt"/>
                <a:ea typeface="+mn-ea"/>
                <a:cs typeface="+mn-cs"/>
                <a:hlinkClick r:id="rId3" tooltip="Control system"/>
              </a:rPr>
              <a:t>control systems</a:t>
            </a:r>
            <a:r>
              <a:rPr lang="en-US" sz="1200" b="0" i="0" kern="1200" dirty="0">
                <a:solidFill>
                  <a:schemeClr val="tx1"/>
                </a:solidFill>
                <a:effectLst/>
                <a:latin typeface="+mn-lt"/>
                <a:ea typeface="+mn-ea"/>
                <a:cs typeface="+mn-cs"/>
              </a:rPr>
              <a:t> and associated </a:t>
            </a:r>
            <a:r>
              <a:rPr lang="en-US" sz="1200" b="0" i="0" u="none" strike="noStrike" kern="1200" dirty="0">
                <a:solidFill>
                  <a:schemeClr val="tx1"/>
                </a:solidFill>
                <a:effectLst/>
                <a:latin typeface="+mn-lt"/>
                <a:ea typeface="+mn-ea"/>
                <a:cs typeface="+mn-cs"/>
                <a:hlinkClick r:id="rId4" tooltip="Instrumentation"/>
              </a:rPr>
              <a:t>instrumentation</a:t>
            </a:r>
            <a:r>
              <a:rPr lang="en-US" sz="1200" b="0" i="0" kern="1200" dirty="0">
                <a:solidFill>
                  <a:schemeClr val="tx1"/>
                </a:solidFill>
                <a:effectLst/>
                <a:latin typeface="+mn-lt"/>
                <a:ea typeface="+mn-ea"/>
                <a:cs typeface="+mn-cs"/>
              </a:rPr>
              <a:t> used in </a:t>
            </a:r>
            <a:r>
              <a:rPr lang="en-US" sz="1200" b="0" i="0" u="none" strike="noStrike" kern="1200" dirty="0">
                <a:solidFill>
                  <a:schemeClr val="tx1"/>
                </a:solidFill>
                <a:effectLst/>
                <a:latin typeface="+mn-lt"/>
                <a:ea typeface="+mn-ea"/>
                <a:cs typeface="+mn-cs"/>
                <a:hlinkClick r:id="rId5" tooltip="Industrial production technology (page does not exist)"/>
              </a:rPr>
              <a:t>industrial production technology</a:t>
            </a:r>
            <a:r>
              <a:rPr lang="en-US" sz="1200" b="0" i="0" kern="1200" dirty="0">
                <a:solidFill>
                  <a:schemeClr val="tx1"/>
                </a:solidFill>
                <a:effectLst/>
                <a:latin typeface="+mn-lt"/>
                <a:ea typeface="+mn-ea"/>
                <a:cs typeface="+mn-cs"/>
              </a:rPr>
              <a:t>, including supervisory control and data acquisition (</a:t>
            </a:r>
            <a:r>
              <a:rPr lang="en-US" sz="1200" b="0" i="0" u="none" strike="noStrike" kern="1200" dirty="0">
                <a:solidFill>
                  <a:schemeClr val="tx1"/>
                </a:solidFill>
                <a:effectLst/>
                <a:latin typeface="+mn-lt"/>
                <a:ea typeface="+mn-ea"/>
                <a:cs typeface="+mn-cs"/>
                <a:hlinkClick r:id="rId6" tooltip="SCADA"/>
              </a:rPr>
              <a:t>SCADA</a:t>
            </a:r>
            <a:r>
              <a:rPr lang="en-US" sz="1200" b="0" i="0" kern="1200" dirty="0">
                <a:solidFill>
                  <a:schemeClr val="tx1"/>
                </a:solidFill>
                <a:effectLst/>
                <a:latin typeface="+mn-lt"/>
                <a:ea typeface="+mn-ea"/>
                <a:cs typeface="+mn-cs"/>
              </a:rPr>
              <a:t>) systems, </a:t>
            </a:r>
            <a:r>
              <a:rPr lang="en-US" sz="1200" b="0" i="0" u="none" strike="noStrike" kern="1200" dirty="0">
                <a:solidFill>
                  <a:schemeClr val="tx1"/>
                </a:solidFill>
                <a:effectLst/>
                <a:latin typeface="+mn-lt"/>
                <a:ea typeface="+mn-ea"/>
                <a:cs typeface="+mn-cs"/>
                <a:hlinkClick r:id="rId7" tooltip="Distributed control system"/>
              </a:rPr>
              <a:t>distributed control systems</a:t>
            </a:r>
            <a:r>
              <a:rPr lang="en-US" sz="1200" b="0" i="0" kern="1200" dirty="0">
                <a:solidFill>
                  <a:schemeClr val="tx1"/>
                </a:solidFill>
                <a:effectLst/>
                <a:latin typeface="+mn-lt"/>
                <a:ea typeface="+mn-ea"/>
                <a:cs typeface="+mn-cs"/>
              </a:rPr>
              <a:t> (DCS), and other smaller control system configurations such as </a:t>
            </a:r>
            <a:r>
              <a:rPr lang="en-US" sz="1200" b="0" i="0" u="none" strike="noStrike" kern="1200" dirty="0">
                <a:solidFill>
                  <a:schemeClr val="tx1"/>
                </a:solidFill>
                <a:effectLst/>
                <a:latin typeface="+mn-lt"/>
                <a:ea typeface="+mn-ea"/>
                <a:cs typeface="+mn-cs"/>
                <a:hlinkClick r:id="rId8" tooltip="Programmable logic controller"/>
              </a:rPr>
              <a:t>programmable logic controllers</a:t>
            </a:r>
            <a:r>
              <a:rPr lang="en-US" sz="1200" b="0" i="0" kern="1200" dirty="0">
                <a:solidFill>
                  <a:schemeClr val="tx1"/>
                </a:solidFill>
                <a:effectLst/>
                <a:latin typeface="+mn-lt"/>
                <a:ea typeface="+mn-ea"/>
                <a:cs typeface="+mn-cs"/>
              </a:rPr>
              <a:t> (PLC) often found in the industrial sectors and critical infrastructures.</a:t>
            </a:r>
            <a:r>
              <a:rPr lang="en-US" sz="1200" b="0" i="0" u="none" strike="noStrike" kern="1200" baseline="30000" dirty="0">
                <a:solidFill>
                  <a:schemeClr val="tx1"/>
                </a:solidFill>
                <a:effectLst/>
                <a:latin typeface="+mn-lt"/>
                <a:ea typeface="+mn-ea"/>
                <a:cs typeface="+mn-cs"/>
                <a:hlinkClick r:id="rId9"/>
              </a:rPr>
              <a:t>[1]</a:t>
            </a:r>
            <a:endParaRPr lang="en-US" sz="1200" b="0" i="0" u="none" strike="noStrike" kern="1200" baseline="300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Industrial control systems are typically used in industries such as electrical, water, oil, gas and data.</a:t>
            </a:r>
          </a:p>
          <a:p>
            <a:r>
              <a:rPr lang="en-US" sz="1200" b="0" i="0" kern="1200" dirty="0">
                <a:solidFill>
                  <a:schemeClr val="tx1"/>
                </a:solidFill>
                <a:effectLst/>
                <a:latin typeface="+mn-lt"/>
                <a:ea typeface="+mn-ea"/>
                <a:cs typeface="+mn-cs"/>
              </a:rPr>
              <a:t>Based on data received from remote stations, automated or operator-driven supervisory commands can be pushed to remote station control devices, which are often referred to as field devices. Field devices control local operations such as opening and closing valves and breakers, collecting data from sensor systems, and monitoring the local environment for alarm conditions.</a:t>
            </a:r>
          </a:p>
          <a:p>
            <a:endParaRPr lang="en-US" sz="1200" b="0" i="0" kern="1200" dirty="0">
              <a:solidFill>
                <a:schemeClr val="tx1"/>
              </a:solidFill>
              <a:effectLst/>
              <a:latin typeface="+mn-lt"/>
              <a:ea typeface="+mn-ea"/>
              <a:cs typeface="+mn-cs"/>
            </a:endParaRPr>
          </a:p>
          <a:p>
            <a:r>
              <a:rPr lang="en-US" dirty="0"/>
              <a:t>PLC, DPU, SCADA, and DCS all fall into the category of ICS. The architecture of a PLC is theoretically similar to a DPU, so we will look at PLCs more closely as a model. </a:t>
            </a:r>
            <a:endParaRPr lang="en-US" sz="1200" b="0" i="0" kern="1200" dirty="0">
              <a:solidFill>
                <a:schemeClr val="tx1"/>
              </a:solidFill>
              <a:effectLst/>
              <a:latin typeface="+mn-lt"/>
              <a:ea typeface="+mn-ea"/>
              <a:cs typeface="+mn-cs"/>
            </a:endParaRPr>
          </a:p>
          <a:p>
            <a:endParaRPr lang="en-US" dirty="0"/>
          </a:p>
          <a:p>
            <a:endParaRPr lang="en-US" dirty="0"/>
          </a:p>
          <a:p>
            <a:r>
              <a:rPr lang="en-US" dirty="0"/>
              <a:t>ICS – Systems that control industrial processes</a:t>
            </a:r>
          </a:p>
          <a:p>
            <a:r>
              <a:rPr lang="en-US" dirty="0"/>
              <a:t>ICS</a:t>
            </a:r>
            <a:r>
              <a:rPr lang="en-US" baseline="0" dirty="0"/>
              <a:t> touch every aspect of our lives</a:t>
            </a:r>
          </a:p>
          <a:p>
            <a:r>
              <a:rPr lang="en-US" baseline="0" dirty="0"/>
              <a:t>DCS – Distributed control system</a:t>
            </a:r>
          </a:p>
          <a:p>
            <a:r>
              <a:rPr lang="en-US" baseline="0" dirty="0"/>
              <a:t>SCADA – Supervisory control and data acquisition</a:t>
            </a:r>
          </a:p>
          <a:p>
            <a:r>
              <a:rPr lang="en-US" baseline="0" dirty="0"/>
              <a:t>BAS – building automation systems </a:t>
            </a:r>
          </a:p>
          <a:p>
            <a:r>
              <a:rPr lang="en-US" baseline="0" dirty="0"/>
              <a:t>Water treatment</a:t>
            </a:r>
          </a:p>
          <a:p>
            <a:r>
              <a:rPr lang="en-US" baseline="0" dirty="0"/>
              <a:t>Power generation and distribution</a:t>
            </a:r>
          </a:p>
          <a:p>
            <a:endParaRPr lang="en-US" baseline="0" dirty="0"/>
          </a:p>
          <a:p>
            <a:pPr fontAlgn="base"/>
            <a:r>
              <a:rPr lang="en-US" baseline="0" dirty="0"/>
              <a:t>Example of an </a:t>
            </a:r>
            <a:r>
              <a:rPr lang="en-US" sz="1200" b="0" i="0" kern="1200" dirty="0">
                <a:solidFill>
                  <a:schemeClr val="tx1"/>
                </a:solidFill>
                <a:effectLst/>
                <a:latin typeface="+mn-lt"/>
                <a:ea typeface="+mn-ea"/>
                <a:cs typeface="+mn-cs"/>
              </a:rPr>
              <a:t>Industrial Devices Controlling System Using Bluetooth</a:t>
            </a:r>
          </a:p>
          <a:p>
            <a:br>
              <a:rPr lang="en-US" dirty="0"/>
            </a:br>
            <a:r>
              <a:rPr lang="en-US" dirty="0"/>
              <a:t>http://amvitech.com/project-industrial-devices-controlling-system-using-Bluetooth</a:t>
            </a:r>
          </a:p>
          <a:p>
            <a:endParaRPr lang="en-US" dirty="0"/>
          </a:p>
          <a:p>
            <a:r>
              <a:rPr lang="en-US" dirty="0"/>
              <a:t>Other components</a:t>
            </a:r>
            <a:r>
              <a:rPr lang="en-US" baseline="0" dirty="0"/>
              <a:t> that round out a complete ICS are: HMI, ENG (engineering workstation), HIST (data historian or process data archive)</a:t>
            </a:r>
          </a:p>
          <a:p>
            <a:endParaRPr lang="en-US" baseline="0" dirty="0"/>
          </a:p>
          <a:p>
            <a:r>
              <a:rPr lang="en-US" dirty="0"/>
              <a:t>The operator operates the process through the HMI workstation.   The</a:t>
            </a:r>
            <a:r>
              <a:rPr lang="en-US" baseline="0" dirty="0"/>
              <a:t> engineer maintains the ICS through an engineering workstation.  A historian workstation collects process data in an archive for future analysis and troubleshooting.</a:t>
            </a:r>
            <a:endParaRPr lang="en-US" dirty="0"/>
          </a:p>
          <a:p>
            <a:endParaRPr lang="en-US" dirty="0"/>
          </a:p>
          <a:p>
            <a:r>
              <a:rPr lang="en-US" dirty="0"/>
              <a:t>A </a:t>
            </a:r>
            <a:r>
              <a:rPr lang="en-US" b="1" dirty="0"/>
              <a:t>PLC</a:t>
            </a:r>
            <a:r>
              <a:rPr lang="en-US" dirty="0"/>
              <a:t> is often used to control relatively small processes, such as one leg of an assembly line or other process with a few components. From a few up to a few hundred </a:t>
            </a:r>
            <a:r>
              <a:rPr lang="en-US" dirty="0" err="1"/>
              <a:t>Input/Output</a:t>
            </a:r>
            <a:r>
              <a:rPr lang="en-US" dirty="0"/>
              <a:t> (I/O) points each.</a:t>
            </a:r>
          </a:p>
          <a:p>
            <a:endParaRPr lang="en-US" dirty="0"/>
          </a:p>
          <a:p>
            <a:r>
              <a:rPr lang="en-US" b="1" dirty="0"/>
              <a:t>Supervisory Control And Data Acquisition (SCADA)</a:t>
            </a:r>
            <a:r>
              <a:rPr lang="en-US" dirty="0"/>
              <a:t> refers to multiple PLCs networked together for control of multiple small processes, often including small processes at remote sites. </a:t>
            </a:r>
          </a:p>
          <a:p>
            <a:endParaRPr lang="en-US" dirty="0"/>
          </a:p>
          <a:p>
            <a:r>
              <a:rPr lang="en-US" dirty="0"/>
              <a:t>A </a:t>
            </a:r>
            <a:r>
              <a:rPr lang="en-US" b="1" dirty="0"/>
              <a:t>Distributed Control System (DCS)</a:t>
            </a:r>
            <a:r>
              <a:rPr lang="en-US" dirty="0"/>
              <a:t> is used for larger processes, such as a power generation process or other centralized </a:t>
            </a:r>
            <a:r>
              <a:rPr lang="en-US" dirty="0" err="1"/>
              <a:t>plantwide</a:t>
            </a:r>
            <a:r>
              <a:rPr lang="en-US" dirty="0"/>
              <a:t> control, using Distributed Processing Units (DPU) on a dedicated network with each DPU handling thousands of points of I/O. </a:t>
            </a:r>
          </a:p>
          <a:p>
            <a:endParaRPr lang="en-US" dirty="0"/>
          </a:p>
          <a:p>
            <a:r>
              <a:rPr lang="en-US" dirty="0"/>
              <a:t>UNCLASSIFIED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A6CB7DCD-B3C7-4594-93AD-2B1D837F9B99}" type="slidenum">
              <a:rPr lang="en-US" smtClean="0"/>
              <a:pPr>
                <a:defRPr/>
              </a:pPr>
              <a:t>5</a:t>
            </a:fld>
            <a:endParaRPr lang="en-US"/>
          </a:p>
        </p:txBody>
      </p:sp>
    </p:spTree>
    <p:extLst>
      <p:ext uri="{BB962C8B-B14F-4D97-AF65-F5344CB8AC3E}">
        <p14:creationId xmlns:p14="http://schemas.microsoft.com/office/powerpoint/2010/main" val="100834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a:t>
            </a:r>
            <a:r>
              <a:rPr lang="en-US" baseline="0" dirty="0"/>
              <a:t>n from SIEMENS network setup manual</a:t>
            </a:r>
          </a:p>
          <a:p>
            <a:endParaRPr lang="en-US" baseline="0" dirty="0"/>
          </a:p>
          <a:p>
            <a:r>
              <a:rPr lang="en-US" baseline="0" dirty="0"/>
              <a:t>Security in ICS:</a:t>
            </a:r>
          </a:p>
          <a:p>
            <a:r>
              <a:rPr lang="en-US" baseline="0" dirty="0"/>
              <a:t>Best case: necessity for limiting liability</a:t>
            </a:r>
          </a:p>
          <a:p>
            <a:r>
              <a:rPr lang="en-US" baseline="0" dirty="0"/>
              <a:t>Most cases: optional afterthought</a:t>
            </a:r>
          </a:p>
          <a:p>
            <a:r>
              <a:rPr lang="en-US" baseline="0" dirty="0"/>
              <a:t>Worst case: unnecessary nuisance</a:t>
            </a:r>
          </a:p>
          <a:p>
            <a:endParaRPr lang="en-US" baseline="0" dirty="0"/>
          </a:p>
          <a:p>
            <a:r>
              <a:rPr lang="en-US" baseline="0" dirty="0"/>
              <a:t>Utilities do not have the budget or bandwidth to secure their systems</a:t>
            </a:r>
          </a:p>
          <a:p>
            <a:endParaRPr lang="en-US" baseline="0" dirty="0"/>
          </a:p>
        </p:txBody>
      </p:sp>
      <p:sp>
        <p:nvSpPr>
          <p:cNvPr id="4" name="Slide Number Placeholder 3"/>
          <p:cNvSpPr>
            <a:spLocks noGrp="1"/>
          </p:cNvSpPr>
          <p:nvPr>
            <p:ph type="sldNum" sz="quarter" idx="10"/>
          </p:nvPr>
        </p:nvSpPr>
        <p:spPr/>
        <p:txBody>
          <a:bodyPr/>
          <a:lstStyle/>
          <a:p>
            <a:pPr>
              <a:defRPr/>
            </a:pPr>
            <a:fld id="{A6CB7DCD-B3C7-4594-93AD-2B1D837F9B99}" type="slidenum">
              <a:rPr lang="en-US" smtClean="0"/>
              <a:pPr>
                <a:defRPr/>
              </a:pPr>
              <a:t>7</a:t>
            </a:fld>
            <a:endParaRPr lang="en-US"/>
          </a:p>
        </p:txBody>
      </p:sp>
    </p:spTree>
    <p:extLst>
      <p:ext uri="{BB962C8B-B14F-4D97-AF65-F5344CB8AC3E}">
        <p14:creationId xmlns:p14="http://schemas.microsoft.com/office/powerpoint/2010/main" val="1898890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rPr>
              <a:t>UNCLASSIFIED</a:t>
            </a:r>
          </a:p>
          <a:p>
            <a:endParaRPr lang="en-US" altLang="en-US" dirty="0">
              <a:latin typeface="Arial" panose="020B0604020202020204" pitchFamily="34" charset="0"/>
            </a:endParaRPr>
          </a:p>
          <a:p>
            <a:r>
              <a:rPr lang="en-US" sz="1200" b="0" i="0" kern="1200" dirty="0">
                <a:solidFill>
                  <a:schemeClr val="tx1"/>
                </a:solidFill>
                <a:effectLst/>
                <a:latin typeface="+mn-lt"/>
                <a:ea typeface="+mn-ea"/>
                <a:cs typeface="+mn-cs"/>
              </a:rPr>
              <a:t>Disclaimer: Don’t know for sure whether</a:t>
            </a:r>
            <a:r>
              <a:rPr lang="en-US" sz="1200" b="0" i="0" kern="1200" baseline="0" dirty="0">
                <a:solidFill>
                  <a:schemeClr val="tx1"/>
                </a:solidFill>
                <a:effectLst/>
                <a:latin typeface="+mn-lt"/>
                <a:ea typeface="+mn-ea"/>
                <a:cs typeface="+mn-cs"/>
              </a:rPr>
              <a:t> the video is of an actual event or not, so determine yourself if it’s true or false.  But it is within the realm of possible, right?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Max </a:t>
            </a:r>
            <a:r>
              <a:rPr lang="en-US" sz="1200" b="0" i="0" kern="1200" dirty="0" err="1">
                <a:solidFill>
                  <a:schemeClr val="tx1"/>
                </a:solidFill>
                <a:effectLst/>
                <a:latin typeface="+mn-lt"/>
                <a:ea typeface="+mn-ea"/>
                <a:cs typeface="+mn-cs"/>
              </a:rPr>
              <a:t>Cornelisse</a:t>
            </a:r>
            <a:endParaRPr lang="en-US" altLang="en-US" dirty="0">
              <a:latin typeface="Arial" panose="020B0604020202020204" pitchFamily="34" charset="0"/>
            </a:endParaRPr>
          </a:p>
          <a:p>
            <a:r>
              <a:rPr lang="en-US" altLang="en-US" dirty="0">
                <a:latin typeface="Arial" panose="020B0604020202020204" pitchFamily="34" charset="0"/>
              </a:rPr>
              <a:t>Source: https://www.youtube.com/watch?v=QvUXkchVTjc</a:t>
            </a:r>
          </a:p>
          <a:p>
            <a:endParaRPr lang="en-US" altLang="en-US" dirty="0">
              <a:latin typeface="Arial" panose="020B0604020202020204" pitchFamily="34" charset="0"/>
            </a:endParaRPr>
          </a:p>
          <a:p>
            <a:r>
              <a:rPr lang="en-US" altLang="en-US" dirty="0">
                <a:latin typeface="Arial" panose="020B0604020202020204" pitchFamily="34" charset="0"/>
              </a:rPr>
              <a:t>Other source material on Max:</a:t>
            </a:r>
          </a:p>
          <a:p>
            <a:r>
              <a:rPr lang="en-US" altLang="en-US" dirty="0">
                <a:latin typeface="Arial" panose="020B0604020202020204" pitchFamily="34" charset="0"/>
              </a:rPr>
              <a:t>https://vimeo.com/channels/maxthehacker/page:1</a:t>
            </a:r>
          </a:p>
          <a:p>
            <a:r>
              <a:rPr lang="en-US" altLang="en-US" dirty="0">
                <a:latin typeface="Arial" panose="020B0604020202020204" pitchFamily="34" charset="0"/>
              </a:rPr>
              <a:t>https://gbatemp.net/threads/max-cornelisse-true-or-fake.216462/</a:t>
            </a:r>
          </a:p>
          <a:p>
            <a:r>
              <a:rPr lang="en-US" altLang="en-US" dirty="0">
                <a:latin typeface="Arial" panose="020B0604020202020204" pitchFamily="34" charset="0"/>
              </a:rPr>
              <a:t>https://ucnim.wordpress.com/2009/01/14/max-cornelisse-amazing-computer-hacker/</a:t>
            </a:r>
          </a:p>
          <a:p>
            <a:endParaRPr lang="en-US" altLang="en-US" dirty="0">
              <a:latin typeface="Arial" panose="020B0604020202020204" pitchFamily="34" charset="0"/>
            </a:endParaRPr>
          </a:p>
          <a:p>
            <a:r>
              <a:rPr lang="en-US" altLang="en-US" dirty="0">
                <a:latin typeface="Arial" panose="020B0604020202020204" pitchFamily="34" charset="0"/>
              </a:rPr>
              <a:t>UNCLASSIFIED</a:t>
            </a:r>
          </a:p>
          <a:p>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8</a:t>
            </a:fld>
            <a:endParaRPr lang="en-US" dirty="0"/>
          </a:p>
        </p:txBody>
      </p:sp>
    </p:spTree>
    <p:extLst>
      <p:ext uri="{BB962C8B-B14F-4D97-AF65-F5344CB8AC3E}">
        <p14:creationId xmlns:p14="http://schemas.microsoft.com/office/powerpoint/2010/main" val="325296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400" dirty="0"/>
              <a:t>UNCLASSIFIED</a:t>
            </a:r>
          </a:p>
          <a:p>
            <a:endParaRPr lang="en-US" sz="1400" dirty="0"/>
          </a:p>
          <a:p>
            <a:r>
              <a:rPr lang="en-US" sz="1400" dirty="0"/>
              <a:t>Source:  </a:t>
            </a:r>
            <a:r>
              <a:rPr lang="en-US" sz="1200" b="0" i="0" kern="1200" dirty="0">
                <a:solidFill>
                  <a:schemeClr val="tx1"/>
                </a:solidFill>
                <a:effectLst/>
                <a:latin typeface="+mn-lt"/>
                <a:ea typeface="+mn-ea"/>
                <a:cs typeface="+mn-cs"/>
                <a:hlinkClick r:id="rId3"/>
              </a:rPr>
              <a:t>http://www.dtic.mil/cgi-bin/GetTRDoc?Location=U2&amp;doc=GetTRDoc.pdf&amp;AD=ADA602989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Abstract:</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search engine reveals Industrial Control System (ICS) devices around the globe are directly connected to the Internet. After </a:t>
            </a:r>
            <a:r>
              <a:rPr lang="en-US" sz="1200" b="0" i="0" kern="1200" dirty="0" err="1">
                <a:solidFill>
                  <a:schemeClr val="tx1"/>
                </a:solidFill>
                <a:effectLst/>
                <a:latin typeface="+mn-lt"/>
                <a:ea typeface="+mn-ea"/>
                <a:cs typeface="+mn-cs"/>
              </a:rPr>
              <a:t>Shodan’s</a:t>
            </a:r>
            <a:r>
              <a:rPr lang="en-US" sz="1200" b="0" i="0" kern="1200" dirty="0">
                <a:solidFill>
                  <a:schemeClr val="tx1"/>
                </a:solidFill>
                <a:effectLst/>
                <a:latin typeface="+mn-lt"/>
                <a:ea typeface="+mn-ea"/>
                <a:cs typeface="+mn-cs"/>
              </a:rPr>
              <a:t> inception in 2009, multiple news reports have focused on the increased threat to infrastructure posed by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While no attacks to date have been directly attributed to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searches, its existence provides an anonymous reconnaissance platform that facilitates ICS targeting for those actors with both a desire and capability to carry out attacks. Recent research has demonstrated that simple search queries return thousands of ICS devices indexed by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and the number of newly indexed ICS devices is growing. This research discusses the method used to distinguish the Internet-facing ICS devices indexed by the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search engine. PLC code</a:t>
            </a:r>
          </a:p>
          <a:p>
            <a:r>
              <a:rPr lang="en-US" sz="1200" b="0" i="0" kern="1200" dirty="0">
                <a:solidFill>
                  <a:schemeClr val="tx1"/>
                </a:solidFill>
                <a:effectLst/>
                <a:latin typeface="+mn-lt"/>
                <a:ea typeface="+mn-ea"/>
                <a:cs typeface="+mn-cs"/>
              </a:rPr>
              <a:t>is obtained by sending specifically crafted CIP request messages to the devices, capitalizing on the fact that authentication is not built in to the CIP application layer protocol. This data allows categorization of Internet-facing devices by comparing PLC code attributes. The results of this research show PLC code can be collected from Internet-facing ICS devices with no significant impact to task execution times. Also, this research demonstrates a method to distinguish Internet-facing ICS devices by function and by Critical Infrastructure sector. This capability develops an understanding of the function and purpose of ICS devices that are being connected to the Internet.”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https://ics-community.sans.org/t/y7tjrk/ddos-is-so-yesterday-pdos-is-the-new-rage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there is a new attack being called "</a:t>
            </a:r>
            <a:r>
              <a:rPr lang="en-US" sz="1200" b="0" i="0" kern="1200" dirty="0" err="1">
                <a:solidFill>
                  <a:schemeClr val="tx1"/>
                </a:solidFill>
                <a:effectLst/>
                <a:latin typeface="+mn-lt"/>
                <a:ea typeface="+mn-ea"/>
                <a:cs typeface="+mn-cs"/>
              </a:rPr>
              <a:t>BrickerBot</a:t>
            </a:r>
            <a:r>
              <a:rPr lang="en-US" sz="1200" b="0" i="0" kern="1200" dirty="0">
                <a:solidFill>
                  <a:schemeClr val="tx1"/>
                </a:solidFill>
                <a:effectLst/>
                <a:latin typeface="+mn-lt"/>
                <a:ea typeface="+mn-ea"/>
                <a:cs typeface="+mn-cs"/>
              </a:rPr>
              <a:t>" that uses similar methods and targets similar devices but instead of the </a:t>
            </a:r>
            <a:r>
              <a:rPr lang="en-US" sz="1200" b="0" i="0" kern="1200" dirty="0" err="1">
                <a:solidFill>
                  <a:schemeClr val="tx1"/>
                </a:solidFill>
                <a:effectLst/>
                <a:latin typeface="+mn-lt"/>
                <a:ea typeface="+mn-ea"/>
                <a:cs typeface="+mn-cs"/>
              </a:rPr>
              <a:t>DDoS</a:t>
            </a:r>
            <a:r>
              <a:rPr lang="en-US" sz="1200" b="0" i="0" kern="1200" dirty="0">
                <a:solidFill>
                  <a:schemeClr val="tx1"/>
                </a:solidFill>
                <a:effectLst/>
                <a:latin typeface="+mn-lt"/>
                <a:ea typeface="+mn-ea"/>
                <a:cs typeface="+mn-cs"/>
              </a:rPr>
              <a:t>, it creates a permanent denial of service or </a:t>
            </a:r>
            <a:r>
              <a:rPr lang="en-US" sz="1200" b="0" i="0" kern="1200" dirty="0" err="1">
                <a:solidFill>
                  <a:schemeClr val="tx1"/>
                </a:solidFill>
                <a:effectLst/>
                <a:latin typeface="+mn-lt"/>
                <a:ea typeface="+mn-ea"/>
                <a:cs typeface="+mn-cs"/>
              </a:rPr>
              <a:t>PDoS</a:t>
            </a:r>
            <a:r>
              <a:rPr lang="en-US" sz="1200" b="0" i="0" kern="1200" dirty="0">
                <a:solidFill>
                  <a:schemeClr val="tx1"/>
                </a:solidFill>
                <a:effectLst/>
                <a:latin typeface="+mn-lt"/>
                <a:ea typeface="+mn-ea"/>
                <a:cs typeface="+mn-cs"/>
              </a:rPr>
              <a:t>.  The malware uses internet accessible Telnet and SSH services to gain device access and then takes steps to disrupt its internet connectivity and permanently corrupt the device firmware preventing basic functionality. </a:t>
            </a:r>
          </a:p>
          <a:p>
            <a:r>
              <a:rPr lang="en-US" sz="1200" b="0" i="0" kern="1200" dirty="0" err="1">
                <a:solidFill>
                  <a:schemeClr val="tx1"/>
                </a:solidFill>
                <a:effectLst/>
                <a:latin typeface="+mn-lt"/>
                <a:ea typeface="+mn-ea"/>
                <a:cs typeface="+mn-cs"/>
              </a:rPr>
              <a:t>Radware</a:t>
            </a:r>
            <a:r>
              <a:rPr lang="en-US" sz="1200" b="0" i="0" kern="1200" dirty="0">
                <a:solidFill>
                  <a:schemeClr val="tx1"/>
                </a:solidFill>
                <a:effectLst/>
                <a:latin typeface="+mn-lt"/>
                <a:ea typeface="+mn-ea"/>
                <a:cs typeface="+mn-cs"/>
              </a:rPr>
              <a:t> first published a </a:t>
            </a:r>
            <a:r>
              <a:rPr lang="en-US" sz="1200" b="0" i="0" u="none" strike="noStrike" kern="1200" dirty="0">
                <a:solidFill>
                  <a:schemeClr val="tx1"/>
                </a:solidFill>
                <a:effectLst/>
                <a:latin typeface="+mn-lt"/>
                <a:ea typeface="+mn-ea"/>
                <a:cs typeface="+mn-cs"/>
                <a:hlinkClick r:id="rId4"/>
              </a:rPr>
              <a:t>detailed report</a:t>
            </a:r>
            <a:r>
              <a:rPr lang="en-US" sz="1200" b="0" i="0" kern="1200" dirty="0">
                <a:solidFill>
                  <a:schemeClr val="tx1"/>
                </a:solidFill>
                <a:effectLst/>
                <a:latin typeface="+mn-lt"/>
                <a:ea typeface="+mn-ea"/>
                <a:cs typeface="+mn-cs"/>
              </a:rPr>
              <a:t> last week and the ICS-CERT issued </a:t>
            </a:r>
            <a:r>
              <a:rPr lang="en-US" sz="1200" b="0" i="0" u="none" strike="noStrike" kern="1200" dirty="0">
                <a:solidFill>
                  <a:schemeClr val="tx1"/>
                </a:solidFill>
                <a:effectLst/>
                <a:latin typeface="+mn-lt"/>
                <a:ea typeface="+mn-ea"/>
                <a:cs typeface="+mn-cs"/>
                <a:hlinkClick r:id="rId5"/>
              </a:rPr>
              <a:t>ICS-ALERT-17-102-01</a:t>
            </a:r>
            <a:r>
              <a:rPr lang="en-US" sz="1200" b="0" i="0" kern="1200" dirty="0">
                <a:solidFill>
                  <a:schemeClr val="tx1"/>
                </a:solidFill>
                <a:effectLst/>
                <a:latin typeface="+mn-lt"/>
                <a:ea typeface="+mn-ea"/>
                <a:cs typeface="+mn-cs"/>
              </a:rPr>
              <a:t> yesterday warning of the attacks "which exploit hard-coded passwords in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devices in order to cause a permanent denial of service (</a:t>
            </a:r>
            <a:r>
              <a:rPr lang="en-US" sz="1200" b="0" i="0" kern="1200" dirty="0" err="1">
                <a:solidFill>
                  <a:schemeClr val="tx1"/>
                </a:solidFill>
                <a:effectLst/>
                <a:latin typeface="+mn-lt"/>
                <a:ea typeface="+mn-ea"/>
                <a:cs typeface="+mn-cs"/>
              </a:rPr>
              <a:t>PDoS</a:t>
            </a:r>
            <a:r>
              <a:rPr lang="en-US" sz="1200" b="0" i="0" kern="1200" dirty="0">
                <a:solidFill>
                  <a:schemeClr val="tx1"/>
                </a:solidFill>
                <a:effectLst/>
                <a:latin typeface="+mn-lt"/>
                <a:ea typeface="+mn-ea"/>
                <a:cs typeface="+mn-cs"/>
              </a:rPr>
              <a:t>)."  ICS-CERT is working to identify vendors of affected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devices in order to collect product-specific mitigations and compensating controls. </a:t>
            </a:r>
          </a:p>
          <a:p>
            <a:r>
              <a:rPr lang="en-US" sz="1200" b="0" i="0" kern="1200" dirty="0">
                <a:solidFill>
                  <a:schemeClr val="tx1"/>
                </a:solidFill>
                <a:effectLst/>
                <a:latin typeface="+mn-lt"/>
                <a:ea typeface="+mn-ea"/>
                <a:cs typeface="+mn-cs"/>
              </a:rPr>
              <a:t>Check out the full </a:t>
            </a:r>
            <a:r>
              <a:rPr lang="en-US" sz="1200" b="0" i="0" kern="1200" dirty="0" err="1">
                <a:solidFill>
                  <a:schemeClr val="tx1"/>
                </a:solidFill>
                <a:effectLst/>
                <a:latin typeface="+mn-lt"/>
                <a:ea typeface="+mn-ea"/>
                <a:cs typeface="+mn-cs"/>
              </a:rPr>
              <a:t>Radware</a:t>
            </a:r>
            <a:r>
              <a:rPr lang="en-US" sz="1200" b="0" i="0" kern="1200" dirty="0">
                <a:solidFill>
                  <a:schemeClr val="tx1"/>
                </a:solidFill>
                <a:effectLst/>
                <a:latin typeface="+mn-lt"/>
                <a:ea typeface="+mn-ea"/>
                <a:cs typeface="+mn-cs"/>
              </a:rPr>
              <a:t> report at: </a:t>
            </a:r>
            <a:r>
              <a:rPr lang="en-US" sz="1200" b="0" i="0" u="none" strike="noStrike" kern="1200" dirty="0">
                <a:solidFill>
                  <a:schemeClr val="tx1"/>
                </a:solidFill>
                <a:effectLst/>
                <a:latin typeface="+mn-lt"/>
                <a:ea typeface="+mn-ea"/>
                <a:cs typeface="+mn-cs"/>
                <a:hlinkClick r:id="rId4"/>
              </a:rPr>
              <a:t>https://security.radware.com/ddos-threats-attacks/brickerbot-pdos-permanent-denial-of-service/</a:t>
            </a:r>
            <a:endParaRPr lang="en-US" sz="1200" b="0" i="0" kern="1200" dirty="0">
              <a:solidFill>
                <a:schemeClr val="tx1"/>
              </a:solidFill>
              <a:effectLst/>
              <a:latin typeface="+mn-lt"/>
              <a:ea typeface="+mn-ea"/>
              <a:cs typeface="+mn-cs"/>
            </a:endParaRPr>
          </a:p>
          <a:p>
            <a:endParaRPr lang="en-US" sz="1400" dirty="0"/>
          </a:p>
          <a:p>
            <a:r>
              <a:rPr lang="en-US" sz="1400" b="1" dirty="0" err="1"/>
              <a:t>Maroochy</a:t>
            </a:r>
            <a:r>
              <a:rPr lang="en-US" sz="1400" b="1" dirty="0"/>
              <a:t> water breach</a:t>
            </a:r>
            <a:r>
              <a:rPr lang="en-US" sz="1400" b="1" baseline="0" dirty="0"/>
              <a:t> in Australia:</a:t>
            </a:r>
          </a:p>
          <a:p>
            <a:r>
              <a:rPr lang="en-US" sz="1400" dirty="0"/>
              <a:t>http://www.ifip.org/wcc2008/site/IFIPSampleChapter.pdf</a:t>
            </a:r>
          </a:p>
          <a:p>
            <a:r>
              <a:rPr lang="en-US" sz="1400" dirty="0"/>
              <a:t>https://www.theregister.co.uk/2001/10/31/hacker_jailed_for_revenge_sewage/</a:t>
            </a:r>
          </a:p>
          <a:p>
            <a:r>
              <a:rPr lang="en-US" sz="1400" dirty="0"/>
              <a:t>http://www.computerworld.com/article/2561484/security0/utility-hack-led-to-security-overhaul.html</a:t>
            </a:r>
          </a:p>
          <a:p>
            <a:endParaRPr lang="en-US" sz="1400" dirty="0"/>
          </a:p>
          <a:p>
            <a:endParaRPr lang="en-US" sz="1400" dirty="0"/>
          </a:p>
          <a:p>
            <a:r>
              <a:rPr lang="en-US" sz="1400" dirty="0"/>
              <a:t>UNCLASSIFIED</a:t>
            </a:r>
          </a:p>
        </p:txBody>
      </p:sp>
      <p:sp>
        <p:nvSpPr>
          <p:cNvPr id="4" name="Slide Number Placeholder 3"/>
          <p:cNvSpPr>
            <a:spLocks noGrp="1"/>
          </p:cNvSpPr>
          <p:nvPr>
            <p:ph type="sldNum" sz="quarter" idx="10"/>
          </p:nvPr>
        </p:nvSpPr>
        <p:spPr/>
        <p:txBody>
          <a:bodyPr/>
          <a:lstStyle/>
          <a:p>
            <a:fld id="{55EB40C5-87A0-41F0-994B-D43C1CAA0561}" type="slidenum">
              <a:rPr lang="en-US" smtClean="0"/>
              <a:pPr/>
              <a:t>9</a:t>
            </a:fld>
            <a:endParaRPr lang="en-US" dirty="0"/>
          </a:p>
        </p:txBody>
      </p:sp>
    </p:spTree>
    <p:extLst>
      <p:ext uri="{BB962C8B-B14F-4D97-AF65-F5344CB8AC3E}">
        <p14:creationId xmlns:p14="http://schemas.microsoft.com/office/powerpoint/2010/main" val="1333835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rPr>
              <a:t>UNCLASSIFIED</a:t>
            </a:r>
          </a:p>
          <a:p>
            <a:endParaRPr lang="en-US" altLang="en-US" dirty="0">
              <a:latin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mn-ea"/>
                <a:cs typeface="+mn-cs"/>
              </a:rPr>
              <a:t>Max </a:t>
            </a:r>
            <a:r>
              <a:rPr lang="en-US" sz="1200" b="0" i="0" kern="1200" dirty="0" err="1">
                <a:solidFill>
                  <a:schemeClr val="tx1"/>
                </a:solidFill>
                <a:effectLst/>
                <a:latin typeface="+mn-lt"/>
                <a:ea typeface="+mn-ea"/>
                <a:cs typeface="+mn-cs"/>
              </a:rPr>
              <a:t>Cornelisse</a:t>
            </a:r>
            <a:endParaRPr lang="en-US" altLang="en-US" dirty="0">
              <a:latin typeface="Arial" panose="020B0604020202020204" pitchFamily="34" charset="0"/>
            </a:endParaRPr>
          </a:p>
          <a:p>
            <a:r>
              <a:rPr lang="en-US" altLang="en-US" dirty="0">
                <a:latin typeface="Arial" panose="020B0604020202020204" pitchFamily="34" charset="0"/>
              </a:rPr>
              <a:t>Source: https://www.youtube.com/watch?v=Oz3-NethUNY</a:t>
            </a:r>
          </a:p>
          <a:p>
            <a:endParaRPr lang="en-US" altLang="en-US" dirty="0">
              <a:latin typeface="Arial" panose="020B0604020202020204" pitchFamily="34" charset="0"/>
            </a:endParaRPr>
          </a:p>
          <a:p>
            <a:r>
              <a:rPr lang="en-US" altLang="en-US" dirty="0">
                <a:latin typeface="Arial" panose="020B0604020202020204" pitchFamily="34" charset="0"/>
              </a:rPr>
              <a:t>Other source material on Max:</a:t>
            </a:r>
          </a:p>
          <a:p>
            <a:r>
              <a:rPr lang="en-US" altLang="en-US" dirty="0">
                <a:latin typeface="Arial" panose="020B0604020202020204" pitchFamily="34" charset="0"/>
              </a:rPr>
              <a:t>https://vimeo.com/channels/maxthehacker/page:1</a:t>
            </a:r>
          </a:p>
          <a:p>
            <a:r>
              <a:rPr lang="en-US" altLang="en-US" dirty="0">
                <a:latin typeface="Arial" panose="020B0604020202020204" pitchFamily="34" charset="0"/>
              </a:rPr>
              <a:t>https://gbatemp.net/threads/max-cornelisse-true-or-fake.216462/</a:t>
            </a:r>
          </a:p>
          <a:p>
            <a:r>
              <a:rPr lang="en-US" altLang="en-US" dirty="0">
                <a:latin typeface="Arial" panose="020B0604020202020204" pitchFamily="34" charset="0"/>
              </a:rPr>
              <a:t>https://ucnim.wordpress.com/2009/01/14/max-cornelisse-amazing-computer-hacker/</a:t>
            </a: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UNCLASSIFIED</a:t>
            </a:r>
          </a:p>
          <a:p>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10</a:t>
            </a:fld>
            <a:endParaRPr lang="en-US" dirty="0"/>
          </a:p>
        </p:txBody>
      </p:sp>
    </p:spTree>
    <p:extLst>
      <p:ext uri="{BB962C8B-B14F-4D97-AF65-F5344CB8AC3E}">
        <p14:creationId xmlns:p14="http://schemas.microsoft.com/office/powerpoint/2010/main" val="2072099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UNCLASSIFIED</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Source: http://nvlpubs.nist.gov/nistpubs/SpecialPublications/NIST.SP.800-82r2.pdf</a:t>
            </a:r>
          </a:p>
          <a:p>
            <a:endParaRPr lang="en-US" dirty="0"/>
          </a:p>
          <a:p>
            <a:r>
              <a:rPr lang="en-US" dirty="0"/>
              <a:t>https://en.wikipedia.org/wiki/Industrial_control_system</a:t>
            </a:r>
          </a:p>
          <a:p>
            <a:endParaRPr lang="en-US" dirty="0"/>
          </a:p>
          <a:p>
            <a:r>
              <a:rPr lang="en-US" sz="1200" b="1" i="0" kern="1200" dirty="0">
                <a:solidFill>
                  <a:schemeClr val="tx1"/>
                </a:solidFill>
                <a:effectLst/>
                <a:latin typeface="+mn-lt"/>
                <a:ea typeface="+mn-ea"/>
                <a:cs typeface="+mn-cs"/>
              </a:rPr>
              <a:t>Industrial control system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ICS</a:t>
            </a:r>
            <a:r>
              <a:rPr lang="en-US" sz="1200" b="0" i="0" kern="1200" dirty="0">
                <a:solidFill>
                  <a:schemeClr val="tx1"/>
                </a:solidFill>
                <a:effectLst/>
                <a:latin typeface="+mn-lt"/>
                <a:ea typeface="+mn-ea"/>
                <a:cs typeface="+mn-cs"/>
              </a:rPr>
              <a:t>) is a general term that encompasses several types of </a:t>
            </a:r>
            <a:r>
              <a:rPr lang="en-US" sz="1200" b="0" i="0" u="none" strike="noStrike" kern="1200" dirty="0">
                <a:solidFill>
                  <a:schemeClr val="tx1"/>
                </a:solidFill>
                <a:effectLst/>
                <a:latin typeface="+mn-lt"/>
                <a:ea typeface="+mn-ea"/>
                <a:cs typeface="+mn-cs"/>
                <a:hlinkClick r:id="rId3" tooltip="Control system"/>
              </a:rPr>
              <a:t>control systems</a:t>
            </a:r>
            <a:r>
              <a:rPr lang="en-US" sz="1200" b="0" i="0" kern="1200" dirty="0">
                <a:solidFill>
                  <a:schemeClr val="tx1"/>
                </a:solidFill>
                <a:effectLst/>
                <a:latin typeface="+mn-lt"/>
                <a:ea typeface="+mn-ea"/>
                <a:cs typeface="+mn-cs"/>
              </a:rPr>
              <a:t> and associated </a:t>
            </a:r>
            <a:r>
              <a:rPr lang="en-US" sz="1200" b="0" i="0" u="none" strike="noStrike" kern="1200" dirty="0">
                <a:solidFill>
                  <a:schemeClr val="tx1"/>
                </a:solidFill>
                <a:effectLst/>
                <a:latin typeface="+mn-lt"/>
                <a:ea typeface="+mn-ea"/>
                <a:cs typeface="+mn-cs"/>
                <a:hlinkClick r:id="rId4" tooltip="Instrumentation"/>
              </a:rPr>
              <a:t>instrumentation</a:t>
            </a:r>
            <a:r>
              <a:rPr lang="en-US" sz="1200" b="0" i="0" kern="1200" dirty="0">
                <a:solidFill>
                  <a:schemeClr val="tx1"/>
                </a:solidFill>
                <a:effectLst/>
                <a:latin typeface="+mn-lt"/>
                <a:ea typeface="+mn-ea"/>
                <a:cs typeface="+mn-cs"/>
              </a:rPr>
              <a:t> used in </a:t>
            </a:r>
            <a:r>
              <a:rPr lang="en-US" sz="1200" b="0" i="0" u="none" strike="noStrike" kern="1200" dirty="0">
                <a:solidFill>
                  <a:schemeClr val="tx1"/>
                </a:solidFill>
                <a:effectLst/>
                <a:latin typeface="+mn-lt"/>
                <a:ea typeface="+mn-ea"/>
                <a:cs typeface="+mn-cs"/>
                <a:hlinkClick r:id="rId5" tooltip="Industrial production technology (page does not exist)"/>
              </a:rPr>
              <a:t>industrial production technology</a:t>
            </a:r>
            <a:r>
              <a:rPr lang="en-US" sz="1200" b="0" i="0" kern="1200" dirty="0">
                <a:solidFill>
                  <a:schemeClr val="tx1"/>
                </a:solidFill>
                <a:effectLst/>
                <a:latin typeface="+mn-lt"/>
                <a:ea typeface="+mn-ea"/>
                <a:cs typeface="+mn-cs"/>
              </a:rPr>
              <a:t>, including supervisory control and data acquisition (</a:t>
            </a:r>
            <a:r>
              <a:rPr lang="en-US" sz="1200" b="0" i="0" u="none" strike="noStrike" kern="1200" dirty="0">
                <a:solidFill>
                  <a:schemeClr val="tx1"/>
                </a:solidFill>
                <a:effectLst/>
                <a:latin typeface="+mn-lt"/>
                <a:ea typeface="+mn-ea"/>
                <a:cs typeface="+mn-cs"/>
                <a:hlinkClick r:id="rId6" tooltip="SCADA"/>
              </a:rPr>
              <a:t>SCADA</a:t>
            </a:r>
            <a:r>
              <a:rPr lang="en-US" sz="1200" b="0" i="0" kern="1200" dirty="0">
                <a:solidFill>
                  <a:schemeClr val="tx1"/>
                </a:solidFill>
                <a:effectLst/>
                <a:latin typeface="+mn-lt"/>
                <a:ea typeface="+mn-ea"/>
                <a:cs typeface="+mn-cs"/>
              </a:rPr>
              <a:t>) systems, </a:t>
            </a:r>
            <a:r>
              <a:rPr lang="en-US" sz="1200" b="0" i="0" u="none" strike="noStrike" kern="1200" dirty="0">
                <a:solidFill>
                  <a:schemeClr val="tx1"/>
                </a:solidFill>
                <a:effectLst/>
                <a:latin typeface="+mn-lt"/>
                <a:ea typeface="+mn-ea"/>
                <a:cs typeface="+mn-cs"/>
                <a:hlinkClick r:id="rId7" tooltip="Distributed control system"/>
              </a:rPr>
              <a:t>distributed control systems</a:t>
            </a:r>
            <a:r>
              <a:rPr lang="en-US" sz="1200" b="0" i="0" kern="1200" dirty="0">
                <a:solidFill>
                  <a:schemeClr val="tx1"/>
                </a:solidFill>
                <a:effectLst/>
                <a:latin typeface="+mn-lt"/>
                <a:ea typeface="+mn-ea"/>
                <a:cs typeface="+mn-cs"/>
              </a:rPr>
              <a:t> (DCS), and other smaller control system configurations such as </a:t>
            </a:r>
            <a:r>
              <a:rPr lang="en-US" sz="1200" b="0" i="0" u="none" strike="noStrike" kern="1200" dirty="0">
                <a:solidFill>
                  <a:schemeClr val="tx1"/>
                </a:solidFill>
                <a:effectLst/>
                <a:latin typeface="+mn-lt"/>
                <a:ea typeface="+mn-ea"/>
                <a:cs typeface="+mn-cs"/>
                <a:hlinkClick r:id="rId8" tooltip="Programmable logic controller"/>
              </a:rPr>
              <a:t>programmable logic controllers</a:t>
            </a:r>
            <a:r>
              <a:rPr lang="en-US" sz="1200" b="0" i="0" kern="1200" dirty="0">
                <a:solidFill>
                  <a:schemeClr val="tx1"/>
                </a:solidFill>
                <a:effectLst/>
                <a:latin typeface="+mn-lt"/>
                <a:ea typeface="+mn-ea"/>
                <a:cs typeface="+mn-cs"/>
              </a:rPr>
              <a:t> (PLC) often found in the industrial sectors and critical infrastructures.</a:t>
            </a:r>
            <a:r>
              <a:rPr lang="en-US" sz="1200" b="0" i="0" u="none" strike="noStrike" kern="1200" baseline="30000" dirty="0">
                <a:solidFill>
                  <a:schemeClr val="tx1"/>
                </a:solidFill>
                <a:effectLst/>
                <a:latin typeface="+mn-lt"/>
                <a:ea typeface="+mn-ea"/>
                <a:cs typeface="+mn-cs"/>
                <a:hlinkClick r:id="rId9"/>
              </a:rPr>
              <a:t>[1]</a:t>
            </a:r>
            <a:endParaRPr lang="en-US" sz="1200" b="0" i="0" u="none" strike="noStrike" kern="1200" baseline="300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Industrial control systems are typically used in industries such as electrical, water, oil, gas and data.</a:t>
            </a:r>
          </a:p>
          <a:p>
            <a:r>
              <a:rPr lang="en-US" sz="1200" b="0" i="0" kern="1200" dirty="0">
                <a:solidFill>
                  <a:schemeClr val="tx1"/>
                </a:solidFill>
                <a:effectLst/>
                <a:latin typeface="+mn-lt"/>
                <a:ea typeface="+mn-ea"/>
                <a:cs typeface="+mn-cs"/>
              </a:rPr>
              <a:t>Based on data received from remote stations, automated or operator-driven supervisory commands can be pushed to remote station control devices, which are often referred to as field devices. Field devices control local operations such as opening and closing valves and breakers, collecting data from sensor systems, and monitoring the local environment for alarm conditions.</a:t>
            </a:r>
          </a:p>
          <a:p>
            <a:endParaRPr lang="en-US" sz="1200" b="0" i="0" kern="1200" dirty="0">
              <a:solidFill>
                <a:schemeClr val="tx1"/>
              </a:solidFill>
              <a:effectLst/>
              <a:latin typeface="+mn-lt"/>
              <a:ea typeface="+mn-ea"/>
              <a:cs typeface="+mn-cs"/>
            </a:endParaRPr>
          </a:p>
          <a:p>
            <a:r>
              <a:rPr lang="en-US" dirty="0"/>
              <a:t>PLC, DPU, SCADA, and DCS all fall into the category of ICS. The architecture of a PLC is theoretically similar to a DPU, so we will look at PLCs more closely as a model. </a:t>
            </a:r>
            <a:endParaRPr lang="en-US" sz="1200" b="0" i="0" kern="1200" dirty="0">
              <a:solidFill>
                <a:schemeClr val="tx1"/>
              </a:solidFill>
              <a:effectLst/>
              <a:latin typeface="+mn-lt"/>
              <a:ea typeface="+mn-ea"/>
              <a:cs typeface="+mn-cs"/>
            </a:endParaRPr>
          </a:p>
          <a:p>
            <a:endParaRPr lang="en-US" dirty="0"/>
          </a:p>
          <a:p>
            <a:endParaRPr lang="en-US" dirty="0"/>
          </a:p>
          <a:p>
            <a:r>
              <a:rPr lang="en-US" dirty="0"/>
              <a:t>ICS – Systems that control industrial processes</a:t>
            </a:r>
          </a:p>
          <a:p>
            <a:r>
              <a:rPr lang="en-US" dirty="0"/>
              <a:t>ICS</a:t>
            </a:r>
            <a:r>
              <a:rPr lang="en-US" baseline="0" dirty="0"/>
              <a:t> touch every aspect of our lives</a:t>
            </a:r>
          </a:p>
          <a:p>
            <a:r>
              <a:rPr lang="en-US" baseline="0" dirty="0"/>
              <a:t>DCS – Distributed control system</a:t>
            </a:r>
          </a:p>
          <a:p>
            <a:r>
              <a:rPr lang="en-US" baseline="0" dirty="0"/>
              <a:t>SCADA – Supervisory control and data acquisition</a:t>
            </a:r>
          </a:p>
          <a:p>
            <a:r>
              <a:rPr lang="en-US" baseline="0" dirty="0"/>
              <a:t>BAS – building automation systems </a:t>
            </a:r>
          </a:p>
          <a:p>
            <a:r>
              <a:rPr lang="en-US" baseline="0" dirty="0"/>
              <a:t>Water treatment</a:t>
            </a:r>
          </a:p>
          <a:p>
            <a:r>
              <a:rPr lang="en-US" baseline="0" dirty="0"/>
              <a:t>Power generation and distribution</a:t>
            </a:r>
          </a:p>
          <a:p>
            <a:endParaRPr lang="en-US" baseline="0" dirty="0"/>
          </a:p>
          <a:p>
            <a:pPr fontAlgn="base"/>
            <a:r>
              <a:rPr lang="en-US" baseline="0" dirty="0"/>
              <a:t>Example of an </a:t>
            </a:r>
            <a:r>
              <a:rPr lang="en-US" sz="1200" b="0" i="0" kern="1200" dirty="0">
                <a:solidFill>
                  <a:schemeClr val="tx1"/>
                </a:solidFill>
                <a:effectLst/>
                <a:latin typeface="+mn-lt"/>
                <a:ea typeface="+mn-ea"/>
                <a:cs typeface="+mn-cs"/>
              </a:rPr>
              <a:t>Industrial Devices Controlling System Using Bluetooth</a:t>
            </a:r>
          </a:p>
          <a:p>
            <a:br>
              <a:rPr lang="en-US" dirty="0"/>
            </a:br>
            <a:r>
              <a:rPr lang="en-US" dirty="0"/>
              <a:t>http://amvitech.com/project-industrial-devices-controlling-system-using-Bluetooth</a:t>
            </a:r>
          </a:p>
          <a:p>
            <a:endParaRPr lang="en-US" dirty="0"/>
          </a:p>
          <a:p>
            <a:r>
              <a:rPr lang="en-US" dirty="0"/>
              <a:t>Other components</a:t>
            </a:r>
            <a:r>
              <a:rPr lang="en-US" baseline="0" dirty="0"/>
              <a:t> that round out a complete ICS are: HMI, ENG (engineering workstation), HIST (data historian or process data archive)</a:t>
            </a:r>
          </a:p>
          <a:p>
            <a:endParaRPr lang="en-US" baseline="0" dirty="0"/>
          </a:p>
          <a:p>
            <a:r>
              <a:rPr lang="en-US" dirty="0"/>
              <a:t>The operator operates the process through the HMI workstation.   The</a:t>
            </a:r>
            <a:r>
              <a:rPr lang="en-US" baseline="0" dirty="0"/>
              <a:t> engineer maintains the ICS through an engineering workstation.  A historian workstation collects process data in an archive for future analysis and troubleshooting.</a:t>
            </a:r>
            <a:endParaRPr lang="en-US" dirty="0"/>
          </a:p>
          <a:p>
            <a:endParaRPr lang="en-US" dirty="0"/>
          </a:p>
          <a:p>
            <a:r>
              <a:rPr lang="en-US" dirty="0"/>
              <a:t>A </a:t>
            </a:r>
            <a:r>
              <a:rPr lang="en-US" b="1" dirty="0"/>
              <a:t>PLC</a:t>
            </a:r>
            <a:r>
              <a:rPr lang="en-US" dirty="0"/>
              <a:t> is often used to control relatively small processes, such as one leg of an assembly line or other process with a few components. From a few up to a few hundred </a:t>
            </a:r>
            <a:r>
              <a:rPr lang="en-US" dirty="0" err="1"/>
              <a:t>Input/Output</a:t>
            </a:r>
            <a:r>
              <a:rPr lang="en-US" dirty="0"/>
              <a:t> (I/O) points each.</a:t>
            </a:r>
          </a:p>
          <a:p>
            <a:endParaRPr lang="en-US" dirty="0"/>
          </a:p>
          <a:p>
            <a:r>
              <a:rPr lang="en-US" b="1" dirty="0"/>
              <a:t>Supervisory Control And Data Acquisition (SCADA)</a:t>
            </a:r>
            <a:r>
              <a:rPr lang="en-US" dirty="0"/>
              <a:t> refers to multiple PLCs networked together for control of multiple small processes, often including small processes at remote sites. </a:t>
            </a:r>
          </a:p>
          <a:p>
            <a:endParaRPr lang="en-US" dirty="0"/>
          </a:p>
          <a:p>
            <a:r>
              <a:rPr lang="en-US" dirty="0"/>
              <a:t>A </a:t>
            </a:r>
            <a:r>
              <a:rPr lang="en-US" b="1" dirty="0"/>
              <a:t>Distributed Control System (DCS)</a:t>
            </a:r>
            <a:r>
              <a:rPr lang="en-US" dirty="0"/>
              <a:t> is used for larger processes, such as a power generation process or other centralized </a:t>
            </a:r>
            <a:r>
              <a:rPr lang="en-US" dirty="0" err="1"/>
              <a:t>plantwide</a:t>
            </a:r>
            <a:r>
              <a:rPr lang="en-US" dirty="0"/>
              <a:t> control, using Distributed Processing Units (DPU) on a dedicated network with each DPU handling thousands of points of I/O. </a:t>
            </a:r>
          </a:p>
          <a:p>
            <a:endParaRPr lang="en-US" dirty="0"/>
          </a:p>
          <a:p>
            <a:r>
              <a:rPr lang="en-US" dirty="0"/>
              <a:t>UNCLASSIFIED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A6CB7DCD-B3C7-4594-93AD-2B1D837F9B99}" type="slidenum">
              <a:rPr lang="en-US" smtClean="0"/>
              <a:pPr>
                <a:defRPr/>
              </a:pPr>
              <a:t>12</a:t>
            </a:fld>
            <a:endParaRPr lang="en-US"/>
          </a:p>
        </p:txBody>
      </p:sp>
    </p:spTree>
    <p:extLst>
      <p:ext uri="{BB962C8B-B14F-4D97-AF65-F5344CB8AC3E}">
        <p14:creationId xmlns:p14="http://schemas.microsoft.com/office/powerpoint/2010/main" val="25722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2717164"/>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295400"/>
            <a:ext cx="4114800" cy="4876800"/>
          </a:xfrm>
          <a:prstGeom prst="rect">
            <a:avLst/>
          </a:prstGeom>
        </p:spPr>
        <p:txBody>
          <a:bodyPr/>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495800" y="1295400"/>
            <a:ext cx="4114800" cy="4876800"/>
          </a:xfrm>
          <a:prstGeom prst="rect">
            <a:avLst/>
          </a:prstGeom>
        </p:spPr>
        <p:txBody>
          <a:bodyPr/>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5"/>
          <p:cNvSpPr>
            <a:spLocks noGrp="1"/>
          </p:cNvSpPr>
          <p:nvPr>
            <p:ph type="sldNum" sz="quarter" idx="15"/>
          </p:nvPr>
        </p:nvSpPr>
        <p:spPr/>
        <p:txBody>
          <a:bodyPr/>
          <a:lstStyle>
            <a:lvl1pPr>
              <a:defRPr/>
            </a:lvl1pPr>
          </a:lstStyle>
          <a:p>
            <a:pPr>
              <a:defRPr/>
            </a:pPr>
            <a:fld id="{D3C91E2D-FF46-41DB-890C-D9A7070C40F4}"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5DA877E0-1C38-48C3-97F7-B3C0EB2D0207}"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5"/>
          <p:cNvSpPr>
            <a:spLocks noGrp="1"/>
          </p:cNvSpPr>
          <p:nvPr>
            <p:ph type="sldNum" sz="quarter" idx="10"/>
          </p:nvPr>
        </p:nvSpPr>
        <p:spPr/>
        <p:txBody>
          <a:bodyPr/>
          <a:lstStyle>
            <a:lvl1pPr>
              <a:defRPr/>
            </a:lvl1pPr>
          </a:lstStyle>
          <a:p>
            <a:pPr>
              <a:defRPr/>
            </a:pPr>
            <a:fld id="{F2182006-760E-491F-89D2-40D0FE992D90}"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76400" y="457200"/>
            <a:ext cx="7010400" cy="1295400"/>
          </a:xfrm>
        </p:spPr>
        <p:txBody>
          <a:bodyPr/>
          <a:lstStyle/>
          <a:p>
            <a:r>
              <a:rPr lang="en-US"/>
              <a:t>Click to edit Master title style</a:t>
            </a:r>
          </a:p>
        </p:txBody>
      </p:sp>
      <p:sp>
        <p:nvSpPr>
          <p:cNvPr id="3" name="Table Placeholder 2"/>
          <p:cNvSpPr>
            <a:spLocks noGrp="1"/>
          </p:cNvSpPr>
          <p:nvPr>
            <p:ph type="tbl" idx="1"/>
          </p:nvPr>
        </p:nvSpPr>
        <p:spPr>
          <a:xfrm>
            <a:off x="1676400" y="1981200"/>
            <a:ext cx="7010400" cy="4114800"/>
          </a:xfrm>
          <a:prstGeom prst="rect">
            <a:avLst/>
          </a:prstGeom>
        </p:spPr>
        <p:txBody>
          <a:bodyPr/>
          <a:lstStyle/>
          <a:p>
            <a:pPr lvl="0"/>
            <a:endParaRPr lang="en-US" noProof="0"/>
          </a:p>
        </p:txBody>
      </p:sp>
      <p:sp>
        <p:nvSpPr>
          <p:cNvPr id="4" name="Rectangle 4"/>
          <p:cNvSpPr>
            <a:spLocks noGrp="1" noChangeArrowheads="1"/>
          </p:cNvSpPr>
          <p:nvPr>
            <p:ph type="ftr" sz="quarter" idx="10"/>
          </p:nvPr>
        </p:nvSpPr>
        <p:spPr>
          <a:xfrm>
            <a:off x="3124200" y="6248400"/>
            <a:ext cx="2895600" cy="457200"/>
          </a:xfrm>
          <a:prstGeom prst="rect">
            <a:avLst/>
          </a:prstGeom>
        </p:spPr>
        <p:txBody>
          <a:bodyPr/>
          <a:lstStyle>
            <a:lvl1pPr>
              <a:defRPr/>
            </a:lvl1pPr>
          </a:lstStyle>
          <a:p>
            <a:pPr>
              <a:defRPr/>
            </a:pPr>
            <a:endParaRPr lang="en-US"/>
          </a:p>
        </p:txBody>
      </p:sp>
      <p:sp>
        <p:nvSpPr>
          <p:cNvPr id="5" name="Rectangle 5"/>
          <p:cNvSpPr>
            <a:spLocks noGrp="1" noChangeArrowheads="1"/>
          </p:cNvSpPr>
          <p:nvPr>
            <p:ph type="sldNum" sz="quarter" idx="11"/>
          </p:nvPr>
        </p:nvSpPr>
        <p:spPr/>
        <p:txBody>
          <a:bodyPr/>
          <a:lstStyle>
            <a:lvl1pPr>
              <a:defRPr/>
            </a:lvl1pPr>
          </a:lstStyle>
          <a:p>
            <a:pPr>
              <a:defRPr/>
            </a:pPr>
            <a:fld id="{49E7AFDA-6231-4200-88B8-F544233A7BBA}" type="slidenum">
              <a:rPr lang="en-US"/>
              <a:pPr>
                <a:defRPr/>
              </a:pPr>
              <a:t>‹#›</a:t>
            </a:fld>
            <a:endParaRPr lang="en-US"/>
          </a:p>
        </p:txBody>
      </p:sp>
      <p:sp>
        <p:nvSpPr>
          <p:cNvPr id="6" name="Rectangle 22"/>
          <p:cNvSpPr>
            <a:spLocks noGrp="1" noChangeArrowheads="1"/>
          </p:cNvSpPr>
          <p:nvPr>
            <p:ph type="dt" sz="half" idx="12"/>
          </p:nvPr>
        </p:nvSpPr>
        <p:spPr>
          <a:xfrm>
            <a:off x="457200" y="6245225"/>
            <a:ext cx="2133600" cy="476250"/>
          </a:xfrm>
          <a:prstGeom prst="rect">
            <a:avLst/>
          </a:prstGeom>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8940" y="1550988"/>
            <a:ext cx="403542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6763" y="1550988"/>
            <a:ext cx="40370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483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533400" y="0"/>
            <a:ext cx="7772400" cy="908720"/>
          </a:xfrm>
        </p:spPr>
        <p:txBody>
          <a:bodyPr/>
          <a:lstStyle>
            <a:lvl1pPr>
              <a:defRPr baseline="0">
                <a:solidFill>
                  <a:schemeClr val="tx1"/>
                </a:solidFill>
              </a:defRPr>
            </a:lvl1pPr>
          </a:lstStyle>
          <a:p>
            <a:r>
              <a:rPr lang="en-US" dirty="0"/>
              <a:t>Click to edit Master title style</a:t>
            </a:r>
          </a:p>
        </p:txBody>
      </p:sp>
    </p:spTree>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533400" y="0"/>
            <a:ext cx="7772400" cy="908720"/>
          </a:xfrm>
        </p:spPr>
        <p:txBody>
          <a:bodyPr/>
          <a:lstStyle>
            <a:lvl1pPr>
              <a:defRPr baseline="0">
                <a:solidFill>
                  <a:schemeClr val="tx1"/>
                </a:solidFill>
              </a:defRPr>
            </a:lvl1pPr>
          </a:lstStyle>
          <a:p>
            <a:r>
              <a:rPr lang="en-US" dirty="0"/>
              <a:t>Click to edit Master title style</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flipV="1">
            <a:off x="1588" y="6489700"/>
            <a:ext cx="1811337" cy="60325"/>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5" name="Rectangle 4"/>
          <p:cNvSpPr>
            <a:spLocks noChangeArrowheads="1"/>
          </p:cNvSpPr>
          <p:nvPr userDrawn="1"/>
        </p:nvSpPr>
        <p:spPr bwMode="auto">
          <a:xfrm flipV="1">
            <a:off x="7107238" y="6500813"/>
            <a:ext cx="2022475" cy="61912"/>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6" name="Text Box 5"/>
          <p:cNvSpPr txBox="1">
            <a:spLocks noChangeArrowheads="1"/>
          </p:cNvSpPr>
          <p:nvPr userDrawn="1"/>
        </p:nvSpPr>
        <p:spPr bwMode="auto">
          <a:xfrm>
            <a:off x="1844675" y="6273800"/>
            <a:ext cx="5268913" cy="268288"/>
          </a:xfrm>
          <a:prstGeom prst="rect">
            <a:avLst/>
          </a:prstGeom>
          <a:noFill/>
          <a:ln>
            <a:noFill/>
          </a:ln>
          <a:extLst/>
        </p:spPr>
        <p:txBody>
          <a:bodyPr wrap="none" lIns="82981" tIns="41493" rIns="82981" bIns="41493">
            <a:spAutoFit/>
          </a:bodyPr>
          <a:lstStyle>
            <a:lvl1pPr defTabSz="828675" eaLnBrk="0" hangingPunct="0">
              <a:defRPr>
                <a:solidFill>
                  <a:schemeClr val="tx1"/>
                </a:solidFill>
                <a:latin typeface="Arial" charset="0"/>
              </a:defRPr>
            </a:lvl1pPr>
            <a:lvl2pPr marL="742950" indent="-285750" defTabSz="828675" eaLnBrk="0" hangingPunct="0">
              <a:defRPr>
                <a:solidFill>
                  <a:schemeClr val="tx1"/>
                </a:solidFill>
                <a:latin typeface="Arial" charset="0"/>
              </a:defRPr>
            </a:lvl2pPr>
            <a:lvl3pPr marL="1143000" indent="-228600" defTabSz="828675" eaLnBrk="0" hangingPunct="0">
              <a:defRPr>
                <a:solidFill>
                  <a:schemeClr val="tx1"/>
                </a:solidFill>
                <a:latin typeface="Arial" charset="0"/>
              </a:defRPr>
            </a:lvl3pPr>
            <a:lvl4pPr marL="1600200" indent="-228600" defTabSz="828675" eaLnBrk="0" hangingPunct="0">
              <a:defRPr>
                <a:solidFill>
                  <a:schemeClr val="tx1"/>
                </a:solidFill>
                <a:latin typeface="Arial" charset="0"/>
              </a:defRPr>
            </a:lvl4pPr>
            <a:lvl5pPr marL="2057400" indent="-228600" defTabSz="828675" eaLnBrk="0" hangingPunct="0">
              <a:defRPr>
                <a:solidFill>
                  <a:schemeClr val="tx1"/>
                </a:solidFill>
                <a:latin typeface="Arial" charset="0"/>
              </a:defRPr>
            </a:lvl5pPr>
            <a:lvl6pPr marL="2514600" indent="-228600" defTabSz="828675" eaLnBrk="0" fontAlgn="base" hangingPunct="0">
              <a:spcBef>
                <a:spcPct val="0"/>
              </a:spcBef>
              <a:spcAft>
                <a:spcPct val="0"/>
              </a:spcAft>
              <a:defRPr>
                <a:solidFill>
                  <a:schemeClr val="tx1"/>
                </a:solidFill>
                <a:latin typeface="Arial" charset="0"/>
              </a:defRPr>
            </a:lvl6pPr>
            <a:lvl7pPr marL="2971800" indent="-228600" defTabSz="828675" eaLnBrk="0" fontAlgn="base" hangingPunct="0">
              <a:spcBef>
                <a:spcPct val="0"/>
              </a:spcBef>
              <a:spcAft>
                <a:spcPct val="0"/>
              </a:spcAft>
              <a:defRPr>
                <a:solidFill>
                  <a:schemeClr val="tx1"/>
                </a:solidFill>
                <a:latin typeface="Arial" charset="0"/>
              </a:defRPr>
            </a:lvl7pPr>
            <a:lvl8pPr marL="3429000" indent="-228600" defTabSz="828675" eaLnBrk="0" fontAlgn="base" hangingPunct="0">
              <a:spcBef>
                <a:spcPct val="0"/>
              </a:spcBef>
              <a:spcAft>
                <a:spcPct val="0"/>
              </a:spcAft>
              <a:defRPr>
                <a:solidFill>
                  <a:schemeClr val="tx1"/>
                </a:solidFill>
                <a:latin typeface="Arial" charset="0"/>
              </a:defRPr>
            </a:lvl8pPr>
            <a:lvl9pPr marL="3886200" indent="-228600" defTabSz="828675" eaLnBrk="0" fontAlgn="base" hangingPunct="0">
              <a:spcBef>
                <a:spcPct val="0"/>
              </a:spcBef>
              <a:spcAft>
                <a:spcPct val="0"/>
              </a:spcAft>
              <a:defRPr>
                <a:solidFill>
                  <a:schemeClr val="tx1"/>
                </a:solidFill>
                <a:latin typeface="Arial" charset="0"/>
              </a:defRPr>
            </a:lvl9pPr>
          </a:lstStyle>
          <a:p>
            <a:pPr eaLnBrk="1" hangingPunct="1">
              <a:defRPr/>
            </a:pPr>
            <a:r>
              <a:rPr lang="en-US" sz="1200" b="1" i="1" dirty="0">
                <a:solidFill>
                  <a:srgbClr val="000000"/>
                </a:solidFill>
                <a:cs typeface="+mn-cs"/>
              </a:rPr>
              <a:t>Air University: The Intellectual and Leadership Center of the Air Force</a:t>
            </a:r>
          </a:p>
        </p:txBody>
      </p:sp>
      <p:sp>
        <p:nvSpPr>
          <p:cNvPr id="7"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8"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9" name="Text Box 13"/>
          <p:cNvSpPr txBox="1">
            <a:spLocks noChangeArrowheads="1"/>
          </p:cNvSpPr>
          <p:nvPr userDrawn="1"/>
        </p:nvSpPr>
        <p:spPr bwMode="auto">
          <a:xfrm>
            <a:off x="0" y="6477000"/>
            <a:ext cx="9144000" cy="268288"/>
          </a:xfrm>
          <a:prstGeom prst="rect">
            <a:avLst/>
          </a:prstGeom>
          <a:noFill/>
          <a:ln>
            <a:noFill/>
          </a:ln>
          <a:extLst/>
        </p:spPr>
        <p:txBody>
          <a:bodyPr lIns="82225" tIns="41121" rIns="82225" bIns="41121">
            <a:spAutoFit/>
          </a:bodyPr>
          <a:lstStyle>
            <a:lvl1pPr defTabSz="820738" eaLnBrk="0" hangingPunct="0">
              <a:defRPr>
                <a:solidFill>
                  <a:schemeClr val="tx1"/>
                </a:solidFill>
                <a:latin typeface="Arial" charset="0"/>
                <a:ea typeface="ＭＳ Ｐゴシック" pitchFamily="34" charset="-128"/>
              </a:defRPr>
            </a:lvl1pPr>
            <a:lvl2pPr marL="742950" indent="-285750" defTabSz="820738" eaLnBrk="0" hangingPunct="0">
              <a:defRPr>
                <a:solidFill>
                  <a:schemeClr val="tx1"/>
                </a:solidFill>
                <a:latin typeface="Arial" charset="0"/>
                <a:ea typeface="ＭＳ Ｐゴシック" pitchFamily="34" charset="-128"/>
              </a:defRPr>
            </a:lvl2pPr>
            <a:lvl3pPr marL="1143000" indent="-228600" defTabSz="820738" eaLnBrk="0" hangingPunct="0">
              <a:defRPr>
                <a:solidFill>
                  <a:schemeClr val="tx1"/>
                </a:solidFill>
                <a:latin typeface="Arial" charset="0"/>
                <a:ea typeface="ＭＳ Ｐゴシック" pitchFamily="34" charset="-128"/>
              </a:defRPr>
            </a:lvl3pPr>
            <a:lvl4pPr marL="1600200" indent="-228600" defTabSz="820738" eaLnBrk="0" hangingPunct="0">
              <a:defRPr>
                <a:solidFill>
                  <a:schemeClr val="tx1"/>
                </a:solidFill>
                <a:latin typeface="Arial" charset="0"/>
                <a:ea typeface="ＭＳ Ｐゴシック" pitchFamily="34" charset="-128"/>
              </a:defRPr>
            </a:lvl4pPr>
            <a:lvl5pPr marL="2057400" indent="-228600" defTabSz="820738" eaLnBrk="0" hangingPunct="0">
              <a:defRPr>
                <a:solidFill>
                  <a:schemeClr val="tx1"/>
                </a:solidFill>
                <a:latin typeface="Arial" charset="0"/>
                <a:ea typeface="ＭＳ Ｐゴシック" pitchFamily="34" charset="-128"/>
              </a:defRPr>
            </a:lvl5pPr>
            <a:lvl6pPr marL="2514600" indent="-228600" defTabSz="82073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073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073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073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US" altLang="en-US" sz="1200" b="1" i="1" dirty="0">
                <a:solidFill>
                  <a:srgbClr val="000000"/>
                </a:solidFill>
                <a:cs typeface="+mn-cs"/>
              </a:rPr>
              <a:t>Aim High … Fly-Fight-Win</a:t>
            </a:r>
            <a:endParaRPr lang="en-US" altLang="en-US" sz="1200" i="1" dirty="0">
              <a:solidFill>
                <a:srgbClr val="000000"/>
              </a:solidFill>
              <a:cs typeface="+mn-cs"/>
            </a:endParaRPr>
          </a:p>
        </p:txBody>
      </p:sp>
      <p:sp>
        <p:nvSpPr>
          <p:cNvPr id="10" name="Text Box 7"/>
          <p:cNvSpPr txBox="1">
            <a:spLocks noChangeArrowheads="1"/>
          </p:cNvSpPr>
          <p:nvPr userDrawn="1"/>
        </p:nvSpPr>
        <p:spPr bwMode="auto">
          <a:xfrm>
            <a:off x="2438400" y="901700"/>
            <a:ext cx="3937000" cy="284163"/>
          </a:xfrm>
          <a:prstGeom prst="rect">
            <a:avLst/>
          </a:prstGeom>
          <a:noFill/>
          <a:ln>
            <a:noFill/>
          </a:ln>
          <a:extLst/>
        </p:spPr>
        <p:txBody>
          <a:bodyPr wrap="none" lIns="83302" tIns="41652" rIns="83302" bIns="41652">
            <a:spAutoFit/>
          </a:bodyPr>
          <a:lstStyle>
            <a:lvl1pPr defTabSz="831850" eaLnBrk="0" hangingPunct="0">
              <a:defRPr>
                <a:solidFill>
                  <a:schemeClr val="tx1"/>
                </a:solidFill>
                <a:latin typeface="Arial" charset="0"/>
              </a:defRPr>
            </a:lvl1pPr>
            <a:lvl2pPr marL="742950" indent="-285750" defTabSz="831850" eaLnBrk="0" hangingPunct="0">
              <a:defRPr>
                <a:solidFill>
                  <a:schemeClr val="tx1"/>
                </a:solidFill>
                <a:latin typeface="Arial" charset="0"/>
              </a:defRPr>
            </a:lvl2pPr>
            <a:lvl3pPr marL="1143000" indent="-228600" defTabSz="831850" eaLnBrk="0" hangingPunct="0">
              <a:defRPr>
                <a:solidFill>
                  <a:schemeClr val="tx1"/>
                </a:solidFill>
                <a:latin typeface="Arial" charset="0"/>
              </a:defRPr>
            </a:lvl3pPr>
            <a:lvl4pPr marL="1600200" indent="-228600" defTabSz="831850" eaLnBrk="0" hangingPunct="0">
              <a:defRPr>
                <a:solidFill>
                  <a:schemeClr val="tx1"/>
                </a:solidFill>
                <a:latin typeface="Arial" charset="0"/>
              </a:defRPr>
            </a:lvl4pPr>
            <a:lvl5pPr marL="2057400" indent="-228600" defTabSz="831850" eaLnBrk="0" hangingPunct="0">
              <a:defRPr>
                <a:solidFill>
                  <a:schemeClr val="tx1"/>
                </a:solidFill>
                <a:latin typeface="Arial" charset="0"/>
              </a:defRPr>
            </a:lvl5pPr>
            <a:lvl6pPr marL="2514600" indent="-228600" defTabSz="831850" eaLnBrk="0" fontAlgn="base" hangingPunct="0">
              <a:spcBef>
                <a:spcPct val="0"/>
              </a:spcBef>
              <a:spcAft>
                <a:spcPct val="0"/>
              </a:spcAft>
              <a:defRPr>
                <a:solidFill>
                  <a:schemeClr val="tx1"/>
                </a:solidFill>
                <a:latin typeface="Arial" charset="0"/>
              </a:defRPr>
            </a:lvl6pPr>
            <a:lvl7pPr marL="2971800" indent="-228600" defTabSz="831850" eaLnBrk="0" fontAlgn="base" hangingPunct="0">
              <a:spcBef>
                <a:spcPct val="0"/>
              </a:spcBef>
              <a:spcAft>
                <a:spcPct val="0"/>
              </a:spcAft>
              <a:defRPr>
                <a:solidFill>
                  <a:schemeClr val="tx1"/>
                </a:solidFill>
                <a:latin typeface="Arial" charset="0"/>
              </a:defRPr>
            </a:lvl7pPr>
            <a:lvl8pPr marL="3429000" indent="-228600" defTabSz="831850" eaLnBrk="0" fontAlgn="base" hangingPunct="0">
              <a:spcBef>
                <a:spcPct val="0"/>
              </a:spcBef>
              <a:spcAft>
                <a:spcPct val="0"/>
              </a:spcAft>
              <a:defRPr>
                <a:solidFill>
                  <a:schemeClr val="tx1"/>
                </a:solidFill>
                <a:latin typeface="Arial" charset="0"/>
              </a:defRPr>
            </a:lvl8pPr>
            <a:lvl9pPr marL="3886200" indent="-228600" defTabSz="831850" eaLnBrk="0" fontAlgn="base" hangingPunct="0">
              <a:spcBef>
                <a:spcPct val="0"/>
              </a:spcBef>
              <a:spcAft>
                <a:spcPct val="0"/>
              </a:spcAft>
              <a:defRPr>
                <a:solidFill>
                  <a:schemeClr val="tx1"/>
                </a:solidFill>
                <a:latin typeface="Arial" charset="0"/>
              </a:defRPr>
            </a:lvl9pPr>
          </a:lstStyle>
          <a:p>
            <a:pPr>
              <a:defRPr/>
            </a:pPr>
            <a:r>
              <a:rPr lang="en-US" sz="1300" b="1" i="1">
                <a:solidFill>
                  <a:srgbClr val="000000"/>
                </a:solidFill>
                <a:cs typeface="+mn-cs"/>
              </a:rPr>
              <a:t>The AFIT of Today is the Air Force of Tomorrow</a:t>
            </a:r>
          </a:p>
        </p:txBody>
      </p:sp>
      <p:pic>
        <p:nvPicPr>
          <p:cNvPr id="11" name="Picture 21"/>
          <p:cNvPicPr>
            <a:picLocks noChangeAspect="1"/>
          </p:cNvPicPr>
          <p:nvPr userDrawn="1"/>
        </p:nvPicPr>
        <p:blipFill>
          <a:blip r:embed="rId2" cstate="print"/>
          <a:srcRect/>
          <a:stretch>
            <a:fillRect/>
          </a:stretch>
        </p:blipFill>
        <p:spPr bwMode="auto">
          <a:xfrm>
            <a:off x="152400" y="160338"/>
            <a:ext cx="719138" cy="677862"/>
          </a:xfrm>
          <a:prstGeom prst="rect">
            <a:avLst/>
          </a:prstGeom>
          <a:noFill/>
          <a:ln w="9525">
            <a:noFill/>
            <a:miter lim="800000"/>
            <a:headEnd/>
            <a:tailEnd/>
          </a:ln>
        </p:spPr>
      </p:pic>
      <p:pic>
        <p:nvPicPr>
          <p:cNvPr id="12" name="Picture 11" descr="AFIT(good)"/>
          <p:cNvPicPr>
            <a:picLocks noChangeAspect="1" noChangeArrowheads="1"/>
          </p:cNvPicPr>
          <p:nvPr userDrawn="1"/>
        </p:nvPicPr>
        <p:blipFill>
          <a:blip r:embed="rId3" cstate="print">
            <a:duotone>
              <a:prstClr val="black"/>
              <a:schemeClr val="accent2">
                <a:tint val="45000"/>
                <a:satMod val="400000"/>
              </a:schemeClr>
            </a:duotone>
          </a:blip>
          <a:srcRect/>
          <a:stretch>
            <a:fillRect/>
          </a:stretch>
        </p:blipFill>
        <p:spPr bwMode="auto">
          <a:xfrm>
            <a:off x="7620000" y="220080"/>
            <a:ext cx="1447800" cy="618120"/>
          </a:xfrm>
          <a:prstGeom prst="rect">
            <a:avLst/>
          </a:prstGeom>
          <a:noFill/>
          <a:ln w="9525">
            <a:noFill/>
            <a:miter lim="800000"/>
            <a:headEnd/>
            <a:tailEnd/>
          </a:ln>
        </p:spPr>
      </p:pic>
      <p:sp>
        <p:nvSpPr>
          <p:cNvPr id="2" name="Title 1"/>
          <p:cNvSpPr>
            <a:spLocks noGrp="1"/>
          </p:cNvSpPr>
          <p:nvPr>
            <p:ph type="ctrTitle"/>
          </p:nvPr>
        </p:nvSpPr>
        <p:spPr>
          <a:xfrm>
            <a:off x="685800" y="2130426"/>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cs typeface="+mn-cs"/>
              </a:defRPr>
            </a:lvl1pPr>
          </a:lstStyle>
          <a:p>
            <a:pPr>
              <a:defRPr/>
            </a:pPr>
            <a:endParaRPr lang="en-US"/>
          </a:p>
        </p:txBody>
      </p:sp>
      <p:sp>
        <p:nvSpPr>
          <p:cNvPr id="14"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000000"/>
                </a:solidFill>
                <a:latin typeface="Arial" charset="0"/>
                <a:ea typeface="+mn-ea"/>
                <a:cs typeface="+mn-cs"/>
              </a:defRPr>
            </a:lvl1pPr>
          </a:lstStyle>
          <a:p>
            <a:pPr>
              <a:defRPr/>
            </a:pPr>
            <a:endParaRPr lang="en-US"/>
          </a:p>
        </p:txBody>
      </p:sp>
      <p:sp>
        <p:nvSpPr>
          <p:cNvPr id="1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cs typeface="+mn-cs"/>
              </a:defRPr>
            </a:lvl1pPr>
          </a:lstStyle>
          <a:p>
            <a:pPr>
              <a:defRPr/>
            </a:pPr>
            <a:fld id="{B97AA4E3-3E9A-44C9-8358-62D4E127C1C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8956" y="1550988"/>
            <a:ext cx="403542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6763" y="1550988"/>
            <a:ext cx="40370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1914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flipV="1">
            <a:off x="1588" y="6489700"/>
            <a:ext cx="1811337" cy="60325"/>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5" name="Rectangle 4"/>
          <p:cNvSpPr>
            <a:spLocks noChangeArrowheads="1"/>
          </p:cNvSpPr>
          <p:nvPr userDrawn="1"/>
        </p:nvSpPr>
        <p:spPr bwMode="auto">
          <a:xfrm flipV="1">
            <a:off x="7107238" y="6500813"/>
            <a:ext cx="2022475" cy="61912"/>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6" name="Text Box 5"/>
          <p:cNvSpPr txBox="1">
            <a:spLocks noChangeArrowheads="1"/>
          </p:cNvSpPr>
          <p:nvPr userDrawn="1"/>
        </p:nvSpPr>
        <p:spPr bwMode="auto">
          <a:xfrm>
            <a:off x="1844675" y="6273800"/>
            <a:ext cx="5268913" cy="268288"/>
          </a:xfrm>
          <a:prstGeom prst="rect">
            <a:avLst/>
          </a:prstGeom>
          <a:noFill/>
          <a:ln>
            <a:noFill/>
          </a:ln>
          <a:extLst/>
        </p:spPr>
        <p:txBody>
          <a:bodyPr wrap="none" lIns="82981" tIns="41493" rIns="82981" bIns="41493">
            <a:spAutoFit/>
          </a:bodyPr>
          <a:lstStyle>
            <a:lvl1pPr defTabSz="828675" eaLnBrk="0" hangingPunct="0">
              <a:defRPr>
                <a:solidFill>
                  <a:schemeClr val="tx1"/>
                </a:solidFill>
                <a:latin typeface="Arial" charset="0"/>
              </a:defRPr>
            </a:lvl1pPr>
            <a:lvl2pPr marL="742950" indent="-285750" defTabSz="828675" eaLnBrk="0" hangingPunct="0">
              <a:defRPr>
                <a:solidFill>
                  <a:schemeClr val="tx1"/>
                </a:solidFill>
                <a:latin typeface="Arial" charset="0"/>
              </a:defRPr>
            </a:lvl2pPr>
            <a:lvl3pPr marL="1143000" indent="-228600" defTabSz="828675" eaLnBrk="0" hangingPunct="0">
              <a:defRPr>
                <a:solidFill>
                  <a:schemeClr val="tx1"/>
                </a:solidFill>
                <a:latin typeface="Arial" charset="0"/>
              </a:defRPr>
            </a:lvl3pPr>
            <a:lvl4pPr marL="1600200" indent="-228600" defTabSz="828675" eaLnBrk="0" hangingPunct="0">
              <a:defRPr>
                <a:solidFill>
                  <a:schemeClr val="tx1"/>
                </a:solidFill>
                <a:latin typeface="Arial" charset="0"/>
              </a:defRPr>
            </a:lvl4pPr>
            <a:lvl5pPr marL="2057400" indent="-228600" defTabSz="828675" eaLnBrk="0" hangingPunct="0">
              <a:defRPr>
                <a:solidFill>
                  <a:schemeClr val="tx1"/>
                </a:solidFill>
                <a:latin typeface="Arial" charset="0"/>
              </a:defRPr>
            </a:lvl5pPr>
            <a:lvl6pPr marL="2514600" indent="-228600" defTabSz="828675" eaLnBrk="0" fontAlgn="base" hangingPunct="0">
              <a:spcBef>
                <a:spcPct val="0"/>
              </a:spcBef>
              <a:spcAft>
                <a:spcPct val="0"/>
              </a:spcAft>
              <a:defRPr>
                <a:solidFill>
                  <a:schemeClr val="tx1"/>
                </a:solidFill>
                <a:latin typeface="Arial" charset="0"/>
              </a:defRPr>
            </a:lvl6pPr>
            <a:lvl7pPr marL="2971800" indent="-228600" defTabSz="828675" eaLnBrk="0" fontAlgn="base" hangingPunct="0">
              <a:spcBef>
                <a:spcPct val="0"/>
              </a:spcBef>
              <a:spcAft>
                <a:spcPct val="0"/>
              </a:spcAft>
              <a:defRPr>
                <a:solidFill>
                  <a:schemeClr val="tx1"/>
                </a:solidFill>
                <a:latin typeface="Arial" charset="0"/>
              </a:defRPr>
            </a:lvl7pPr>
            <a:lvl8pPr marL="3429000" indent="-228600" defTabSz="828675" eaLnBrk="0" fontAlgn="base" hangingPunct="0">
              <a:spcBef>
                <a:spcPct val="0"/>
              </a:spcBef>
              <a:spcAft>
                <a:spcPct val="0"/>
              </a:spcAft>
              <a:defRPr>
                <a:solidFill>
                  <a:schemeClr val="tx1"/>
                </a:solidFill>
                <a:latin typeface="Arial" charset="0"/>
              </a:defRPr>
            </a:lvl8pPr>
            <a:lvl9pPr marL="3886200" indent="-228600" defTabSz="828675" eaLnBrk="0" fontAlgn="base" hangingPunct="0">
              <a:spcBef>
                <a:spcPct val="0"/>
              </a:spcBef>
              <a:spcAft>
                <a:spcPct val="0"/>
              </a:spcAft>
              <a:defRPr>
                <a:solidFill>
                  <a:schemeClr val="tx1"/>
                </a:solidFill>
                <a:latin typeface="Arial" charset="0"/>
              </a:defRPr>
            </a:lvl9pPr>
          </a:lstStyle>
          <a:p>
            <a:pPr eaLnBrk="1" hangingPunct="1">
              <a:defRPr/>
            </a:pPr>
            <a:r>
              <a:rPr lang="en-US" sz="1200" b="1" i="1" dirty="0">
                <a:solidFill>
                  <a:srgbClr val="000000"/>
                </a:solidFill>
                <a:cs typeface="+mn-cs"/>
              </a:rPr>
              <a:t>Air University: The Intellectual and Leadership Center of the Air Force</a:t>
            </a:r>
          </a:p>
        </p:txBody>
      </p:sp>
      <p:sp>
        <p:nvSpPr>
          <p:cNvPr id="7"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8"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9" name="Text Box 13"/>
          <p:cNvSpPr txBox="1">
            <a:spLocks noChangeArrowheads="1"/>
          </p:cNvSpPr>
          <p:nvPr userDrawn="1"/>
        </p:nvSpPr>
        <p:spPr bwMode="auto">
          <a:xfrm>
            <a:off x="0" y="6477000"/>
            <a:ext cx="9144000" cy="268288"/>
          </a:xfrm>
          <a:prstGeom prst="rect">
            <a:avLst/>
          </a:prstGeom>
          <a:noFill/>
          <a:ln>
            <a:noFill/>
          </a:ln>
          <a:extLst/>
        </p:spPr>
        <p:txBody>
          <a:bodyPr lIns="82225" tIns="41121" rIns="82225" bIns="41121">
            <a:spAutoFit/>
          </a:bodyPr>
          <a:lstStyle>
            <a:lvl1pPr defTabSz="820738" eaLnBrk="0" hangingPunct="0">
              <a:defRPr>
                <a:solidFill>
                  <a:schemeClr val="tx1"/>
                </a:solidFill>
                <a:latin typeface="Arial" charset="0"/>
                <a:ea typeface="ＭＳ Ｐゴシック" pitchFamily="34" charset="-128"/>
              </a:defRPr>
            </a:lvl1pPr>
            <a:lvl2pPr marL="742950" indent="-285750" defTabSz="820738" eaLnBrk="0" hangingPunct="0">
              <a:defRPr>
                <a:solidFill>
                  <a:schemeClr val="tx1"/>
                </a:solidFill>
                <a:latin typeface="Arial" charset="0"/>
                <a:ea typeface="ＭＳ Ｐゴシック" pitchFamily="34" charset="-128"/>
              </a:defRPr>
            </a:lvl2pPr>
            <a:lvl3pPr marL="1143000" indent="-228600" defTabSz="820738" eaLnBrk="0" hangingPunct="0">
              <a:defRPr>
                <a:solidFill>
                  <a:schemeClr val="tx1"/>
                </a:solidFill>
                <a:latin typeface="Arial" charset="0"/>
                <a:ea typeface="ＭＳ Ｐゴシック" pitchFamily="34" charset="-128"/>
              </a:defRPr>
            </a:lvl3pPr>
            <a:lvl4pPr marL="1600200" indent="-228600" defTabSz="820738" eaLnBrk="0" hangingPunct="0">
              <a:defRPr>
                <a:solidFill>
                  <a:schemeClr val="tx1"/>
                </a:solidFill>
                <a:latin typeface="Arial" charset="0"/>
                <a:ea typeface="ＭＳ Ｐゴシック" pitchFamily="34" charset="-128"/>
              </a:defRPr>
            </a:lvl4pPr>
            <a:lvl5pPr marL="2057400" indent="-228600" defTabSz="820738" eaLnBrk="0" hangingPunct="0">
              <a:defRPr>
                <a:solidFill>
                  <a:schemeClr val="tx1"/>
                </a:solidFill>
                <a:latin typeface="Arial" charset="0"/>
                <a:ea typeface="ＭＳ Ｐゴシック" pitchFamily="34" charset="-128"/>
              </a:defRPr>
            </a:lvl5pPr>
            <a:lvl6pPr marL="2514600" indent="-228600" defTabSz="82073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073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073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073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US" altLang="en-US" sz="1200" b="1" i="1" dirty="0">
                <a:solidFill>
                  <a:srgbClr val="000000"/>
                </a:solidFill>
                <a:cs typeface="+mn-cs"/>
              </a:rPr>
              <a:t>Aim High … Fly-Fight-Win</a:t>
            </a:r>
            <a:endParaRPr lang="en-US" altLang="en-US" sz="1200" i="1" dirty="0">
              <a:solidFill>
                <a:srgbClr val="000000"/>
              </a:solidFill>
              <a:cs typeface="+mn-cs"/>
            </a:endParaRPr>
          </a:p>
        </p:txBody>
      </p:sp>
      <p:sp>
        <p:nvSpPr>
          <p:cNvPr id="10" name="Text Box 7"/>
          <p:cNvSpPr txBox="1">
            <a:spLocks noChangeArrowheads="1"/>
          </p:cNvSpPr>
          <p:nvPr userDrawn="1"/>
        </p:nvSpPr>
        <p:spPr bwMode="auto">
          <a:xfrm>
            <a:off x="2438400" y="901700"/>
            <a:ext cx="3937000" cy="284163"/>
          </a:xfrm>
          <a:prstGeom prst="rect">
            <a:avLst/>
          </a:prstGeom>
          <a:noFill/>
          <a:ln>
            <a:noFill/>
          </a:ln>
          <a:extLst/>
        </p:spPr>
        <p:txBody>
          <a:bodyPr wrap="none" lIns="83302" tIns="41652" rIns="83302" bIns="41652">
            <a:spAutoFit/>
          </a:bodyPr>
          <a:lstStyle>
            <a:lvl1pPr defTabSz="831850" eaLnBrk="0" hangingPunct="0">
              <a:defRPr>
                <a:solidFill>
                  <a:schemeClr val="tx1"/>
                </a:solidFill>
                <a:latin typeface="Arial" charset="0"/>
              </a:defRPr>
            </a:lvl1pPr>
            <a:lvl2pPr marL="742950" indent="-285750" defTabSz="831850" eaLnBrk="0" hangingPunct="0">
              <a:defRPr>
                <a:solidFill>
                  <a:schemeClr val="tx1"/>
                </a:solidFill>
                <a:latin typeface="Arial" charset="0"/>
              </a:defRPr>
            </a:lvl2pPr>
            <a:lvl3pPr marL="1143000" indent="-228600" defTabSz="831850" eaLnBrk="0" hangingPunct="0">
              <a:defRPr>
                <a:solidFill>
                  <a:schemeClr val="tx1"/>
                </a:solidFill>
                <a:latin typeface="Arial" charset="0"/>
              </a:defRPr>
            </a:lvl3pPr>
            <a:lvl4pPr marL="1600200" indent="-228600" defTabSz="831850" eaLnBrk="0" hangingPunct="0">
              <a:defRPr>
                <a:solidFill>
                  <a:schemeClr val="tx1"/>
                </a:solidFill>
                <a:latin typeface="Arial" charset="0"/>
              </a:defRPr>
            </a:lvl4pPr>
            <a:lvl5pPr marL="2057400" indent="-228600" defTabSz="831850" eaLnBrk="0" hangingPunct="0">
              <a:defRPr>
                <a:solidFill>
                  <a:schemeClr val="tx1"/>
                </a:solidFill>
                <a:latin typeface="Arial" charset="0"/>
              </a:defRPr>
            </a:lvl5pPr>
            <a:lvl6pPr marL="2514600" indent="-228600" defTabSz="831850" eaLnBrk="0" fontAlgn="base" hangingPunct="0">
              <a:spcBef>
                <a:spcPct val="0"/>
              </a:spcBef>
              <a:spcAft>
                <a:spcPct val="0"/>
              </a:spcAft>
              <a:defRPr>
                <a:solidFill>
                  <a:schemeClr val="tx1"/>
                </a:solidFill>
                <a:latin typeface="Arial" charset="0"/>
              </a:defRPr>
            </a:lvl6pPr>
            <a:lvl7pPr marL="2971800" indent="-228600" defTabSz="831850" eaLnBrk="0" fontAlgn="base" hangingPunct="0">
              <a:spcBef>
                <a:spcPct val="0"/>
              </a:spcBef>
              <a:spcAft>
                <a:spcPct val="0"/>
              </a:spcAft>
              <a:defRPr>
                <a:solidFill>
                  <a:schemeClr val="tx1"/>
                </a:solidFill>
                <a:latin typeface="Arial" charset="0"/>
              </a:defRPr>
            </a:lvl7pPr>
            <a:lvl8pPr marL="3429000" indent="-228600" defTabSz="831850" eaLnBrk="0" fontAlgn="base" hangingPunct="0">
              <a:spcBef>
                <a:spcPct val="0"/>
              </a:spcBef>
              <a:spcAft>
                <a:spcPct val="0"/>
              </a:spcAft>
              <a:defRPr>
                <a:solidFill>
                  <a:schemeClr val="tx1"/>
                </a:solidFill>
                <a:latin typeface="Arial" charset="0"/>
              </a:defRPr>
            </a:lvl8pPr>
            <a:lvl9pPr marL="3886200" indent="-228600" defTabSz="831850" eaLnBrk="0" fontAlgn="base" hangingPunct="0">
              <a:spcBef>
                <a:spcPct val="0"/>
              </a:spcBef>
              <a:spcAft>
                <a:spcPct val="0"/>
              </a:spcAft>
              <a:defRPr>
                <a:solidFill>
                  <a:schemeClr val="tx1"/>
                </a:solidFill>
                <a:latin typeface="Arial" charset="0"/>
              </a:defRPr>
            </a:lvl9pPr>
          </a:lstStyle>
          <a:p>
            <a:pPr>
              <a:defRPr/>
            </a:pPr>
            <a:r>
              <a:rPr lang="en-US" sz="1300" b="1" i="1" dirty="0">
                <a:solidFill>
                  <a:srgbClr val="000000"/>
                </a:solidFill>
                <a:cs typeface="+mn-cs"/>
              </a:rPr>
              <a:t>The AFIT of Today is the Air Force of Tomorrow</a:t>
            </a:r>
          </a:p>
        </p:txBody>
      </p:sp>
      <p:pic>
        <p:nvPicPr>
          <p:cNvPr id="11" name="Picture 21"/>
          <p:cNvPicPr>
            <a:picLocks noChangeAspect="1"/>
          </p:cNvPicPr>
          <p:nvPr userDrawn="1"/>
        </p:nvPicPr>
        <p:blipFill>
          <a:blip r:embed="rId2" cstate="print"/>
          <a:srcRect/>
          <a:stretch>
            <a:fillRect/>
          </a:stretch>
        </p:blipFill>
        <p:spPr bwMode="auto">
          <a:xfrm>
            <a:off x="152400" y="160338"/>
            <a:ext cx="719138" cy="677862"/>
          </a:xfrm>
          <a:prstGeom prst="rect">
            <a:avLst/>
          </a:prstGeom>
          <a:noFill/>
          <a:ln w="9525">
            <a:noFill/>
            <a:miter lim="800000"/>
            <a:headEnd/>
            <a:tailEnd/>
          </a:ln>
        </p:spPr>
      </p:pic>
      <p:pic>
        <p:nvPicPr>
          <p:cNvPr id="12" name="Picture 11" descr="AFIT(good)"/>
          <p:cNvPicPr>
            <a:picLocks noChangeAspect="1" noChangeArrowheads="1"/>
          </p:cNvPicPr>
          <p:nvPr userDrawn="1"/>
        </p:nvPicPr>
        <p:blipFill>
          <a:blip r:embed="rId3" cstate="print">
            <a:duotone>
              <a:prstClr val="black"/>
              <a:schemeClr val="accent2">
                <a:tint val="45000"/>
                <a:satMod val="400000"/>
              </a:schemeClr>
            </a:duotone>
          </a:blip>
          <a:srcRect/>
          <a:stretch>
            <a:fillRect/>
          </a:stretch>
        </p:blipFill>
        <p:spPr bwMode="auto">
          <a:xfrm>
            <a:off x="7620000" y="220080"/>
            <a:ext cx="1447800" cy="618120"/>
          </a:xfrm>
          <a:prstGeom prst="rect">
            <a:avLst/>
          </a:prstGeom>
          <a:noFill/>
          <a:ln w="9525">
            <a:noFill/>
            <a:miter lim="800000"/>
            <a:headEnd/>
            <a:tailEnd/>
          </a:ln>
        </p:spPr>
      </p:pic>
      <p:pic>
        <p:nvPicPr>
          <p:cNvPr id="13" name="Picture 7" descr="CCR.png"/>
          <p:cNvPicPr>
            <a:picLocks noChangeAspect="1"/>
          </p:cNvPicPr>
          <p:nvPr userDrawn="1"/>
        </p:nvPicPr>
        <p:blipFill>
          <a:blip r:embed="rId4" cstate="print"/>
          <a:srcRect/>
          <a:stretch>
            <a:fillRect/>
          </a:stretch>
        </p:blipFill>
        <p:spPr bwMode="auto">
          <a:xfrm>
            <a:off x="515938" y="2133600"/>
            <a:ext cx="3263900" cy="3213100"/>
          </a:xfrm>
          <a:prstGeom prst="rect">
            <a:avLst/>
          </a:prstGeom>
          <a:noFill/>
          <a:ln w="9525">
            <a:noFill/>
            <a:miter lim="800000"/>
            <a:headEnd/>
            <a:tailEnd/>
          </a:ln>
        </p:spPr>
      </p:pic>
      <p:sp>
        <p:nvSpPr>
          <p:cNvPr id="2" name="Title 1"/>
          <p:cNvSpPr>
            <a:spLocks noGrp="1"/>
          </p:cNvSpPr>
          <p:nvPr>
            <p:ph type="ctrTitle"/>
          </p:nvPr>
        </p:nvSpPr>
        <p:spPr>
          <a:xfrm>
            <a:off x="3995936" y="2130426"/>
            <a:ext cx="4462264" cy="1470025"/>
          </a:xfrm>
        </p:spPr>
        <p:txBody>
          <a:bodyPr/>
          <a:lstStyle/>
          <a:p>
            <a:r>
              <a:rPr lang="en-US"/>
              <a:t>Click to edit Master title style</a:t>
            </a:r>
          </a:p>
        </p:txBody>
      </p:sp>
      <p:sp>
        <p:nvSpPr>
          <p:cNvPr id="3" name="Subtitle 2"/>
          <p:cNvSpPr>
            <a:spLocks noGrp="1"/>
          </p:cNvSpPr>
          <p:nvPr>
            <p:ph type="subTitle" idx="1"/>
          </p:nvPr>
        </p:nvSpPr>
        <p:spPr>
          <a:xfrm>
            <a:off x="4824028" y="3886200"/>
            <a:ext cx="294837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cs typeface="+mn-cs"/>
              </a:defRPr>
            </a:lvl1pPr>
          </a:lstStyle>
          <a:p>
            <a:pPr>
              <a:defRPr/>
            </a:pPr>
            <a:endParaRPr lang="en-US"/>
          </a:p>
        </p:txBody>
      </p:sp>
      <p:sp>
        <p:nvSpPr>
          <p:cNvPr id="1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000000"/>
                </a:solidFill>
                <a:latin typeface="Arial" charset="0"/>
                <a:ea typeface="+mn-ea"/>
                <a:cs typeface="+mn-cs"/>
              </a:defRPr>
            </a:lvl1pPr>
          </a:lstStyle>
          <a:p>
            <a:pPr>
              <a:defRPr/>
            </a:pPr>
            <a:endParaRPr lang="en-US"/>
          </a:p>
        </p:txBody>
      </p:sp>
      <p:sp>
        <p:nvSpPr>
          <p:cNvPr id="1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cs typeface="+mn-cs"/>
              </a:defRPr>
            </a:lvl1pPr>
          </a:lstStyle>
          <a:p>
            <a:pPr>
              <a:defRPr/>
            </a:pPr>
            <a:fld id="{88768162-F5BE-4D86-B011-CE8FC60ACB3C}"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solidFill>
                  <a:srgbClr val="000000"/>
                </a:solidFill>
              </a:defRPr>
            </a:lvl1pPr>
          </a:lstStyle>
          <a:p>
            <a:pPr>
              <a:defRPr/>
            </a:pPr>
            <a:fld id="{817AE15E-5FE8-4079-BF1E-E811965CBBE4}" type="datetimeFigureOut">
              <a:rPr lang="en-US"/>
              <a:pPr>
                <a:defRPr/>
              </a:pPr>
              <a:t>7/26/2022</a:t>
            </a:fld>
            <a:endParaRPr lang="en-US"/>
          </a:p>
        </p:txBody>
      </p:sp>
      <p:sp>
        <p:nvSpPr>
          <p:cNvPr id="8" name="Footer Placeholder 7"/>
          <p:cNvSpPr>
            <a:spLocks noGrp="1"/>
          </p:cNvSpPr>
          <p:nvPr>
            <p:ph type="ftr" sz="quarter" idx="11"/>
          </p:nvPr>
        </p:nvSpPr>
        <p:spPr>
          <a:xfrm>
            <a:off x="3124200" y="6416675"/>
            <a:ext cx="2895600" cy="365125"/>
          </a:xfrm>
          <a:prstGeom prst="rect">
            <a:avLst/>
          </a:prstGeom>
        </p:spPr>
        <p:txBody>
          <a:bodyPr/>
          <a:lstStyle>
            <a:lvl1pPr>
              <a:defRPr>
                <a:solidFill>
                  <a:srgbClr val="000000"/>
                </a:solidFill>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solidFill>
                  <a:srgbClr val="000000"/>
                </a:solidFill>
              </a:defRPr>
            </a:lvl1pPr>
          </a:lstStyle>
          <a:p>
            <a:pPr>
              <a:defRPr/>
            </a:pPr>
            <a:fld id="{C3AC5527-6B18-42D3-96D4-88AB84D9CCFA}"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483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533400" y="0"/>
            <a:ext cx="7772400" cy="917812"/>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6299897"/>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533400" y="0"/>
            <a:ext cx="7772400" cy="917812"/>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2342341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AFIT">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917575" y="354013"/>
            <a:ext cx="6778625" cy="600075"/>
          </a:xfrm>
          <a:prstGeom prst="rect">
            <a:avLst/>
          </a:prstGeom>
          <a:noFill/>
          <a:ln w="9525">
            <a:noFill/>
            <a:miter lim="800000"/>
            <a:headEnd/>
            <a:tailEnd/>
          </a:ln>
          <a:effectLst/>
        </p:spPr>
        <p:txBody>
          <a:bodyPr wrap="none" lIns="91271" tIns="45636" rIns="91271" bIns="45636">
            <a:spAutoFit/>
          </a:bodyPr>
          <a:lstStyle/>
          <a:p>
            <a:pPr defTabSz="914408">
              <a:defRPr/>
            </a:pPr>
            <a:r>
              <a:rPr lang="en-US" sz="3300" b="1" dirty="0">
                <a:solidFill>
                  <a:srgbClr val="000066"/>
                </a:solidFill>
                <a:effectLst>
                  <a:outerShdw blurRad="38100" dist="38100" dir="2700000" algn="tl">
                    <a:srgbClr val="C0C0C0"/>
                  </a:outerShdw>
                </a:effectLst>
                <a:cs typeface="+mn-cs"/>
              </a:rPr>
              <a:t>Air Force Institute of Technology</a:t>
            </a:r>
            <a:endParaRPr lang="en-US" sz="3300" b="1" dirty="0">
              <a:effectLst>
                <a:outerShdw blurRad="38100" dist="38100" dir="2700000" algn="tl">
                  <a:srgbClr val="C0C0C0"/>
                </a:outerShdw>
              </a:effectLst>
              <a:cs typeface="+mn-cs"/>
            </a:endParaRPr>
          </a:p>
        </p:txBody>
      </p:sp>
      <p:sp>
        <p:nvSpPr>
          <p:cNvPr id="22" name="Text Placeholder 21"/>
          <p:cNvSpPr>
            <a:spLocks noGrp="1"/>
          </p:cNvSpPr>
          <p:nvPr>
            <p:ph type="body" sz="quarter" idx="15"/>
          </p:nvPr>
        </p:nvSpPr>
        <p:spPr>
          <a:xfrm>
            <a:off x="4267200" y="4114800"/>
            <a:ext cx="4876800" cy="2057400"/>
          </a:xfrm>
          <a:prstGeom prst="rect">
            <a:avLst/>
          </a:prstGeom>
        </p:spPr>
        <p:txBody>
          <a:bodyPr anchor="ctr" anchorCtr="1"/>
          <a:lstStyle>
            <a:lvl1pPr algn="ctr">
              <a:spcBef>
                <a:spcPct val="20000"/>
              </a:spcBef>
              <a:buNone/>
              <a:defRPr sz="2400" b="0">
                <a:solidFill>
                  <a:schemeClr val="accent2">
                    <a:lumMod val="50000"/>
                  </a:schemeClr>
                </a:solidFill>
                <a:effectLst>
                  <a:outerShdw blurRad="50800" dist="38100" dir="2700000" algn="tl" rotWithShape="0">
                    <a:prstClr val="black">
                      <a:alpha val="40000"/>
                    </a:prstClr>
                  </a:outerShdw>
                </a:effectLst>
              </a:defRPr>
            </a:lvl1pPr>
            <a:lvl2pPr>
              <a:defRPr b="0">
                <a:solidFill>
                  <a:schemeClr val="accent2">
                    <a:lumMod val="50000"/>
                  </a:schemeClr>
                </a:solidFill>
                <a:effectLst>
                  <a:outerShdw blurRad="50800" dist="38100" dir="2700000" algn="tl" rotWithShape="0">
                    <a:prstClr val="black">
                      <a:alpha val="40000"/>
                    </a:prstClr>
                  </a:outerShdw>
                </a:effectLst>
              </a:defRPr>
            </a:lvl2pPr>
          </a:lstStyle>
          <a:p>
            <a:pPr lvl="0"/>
            <a:r>
              <a:rPr lang="en-US" dirty="0"/>
              <a:t>Click to edit Master text styles</a:t>
            </a:r>
          </a:p>
          <a:p>
            <a:pPr lvl="1"/>
            <a:r>
              <a:rPr lang="en-US" dirty="0"/>
              <a:t>Second level</a:t>
            </a:r>
          </a:p>
        </p:txBody>
      </p:sp>
      <p:sp>
        <p:nvSpPr>
          <p:cNvPr id="16" name="Text Placeholder 15"/>
          <p:cNvSpPr>
            <a:spLocks noGrp="1"/>
          </p:cNvSpPr>
          <p:nvPr>
            <p:ph type="body" sz="quarter" idx="14"/>
          </p:nvPr>
        </p:nvSpPr>
        <p:spPr>
          <a:xfrm>
            <a:off x="2590800" y="1143000"/>
            <a:ext cx="6553200" cy="2743200"/>
          </a:xfrm>
          <a:prstGeom prst="rect">
            <a:avLst/>
          </a:prstGeom>
        </p:spPr>
        <p:txBody>
          <a:bodyPr anchor="ctr" anchorCtr="1"/>
          <a:lstStyle>
            <a:lvl1pPr>
              <a:buNone/>
              <a:defRPr sz="3200" b="0" baseline="0">
                <a:solidFill>
                  <a:schemeClr val="accent2">
                    <a:lumMod val="50000"/>
                  </a:schemeClr>
                </a:solidFill>
                <a:effectLst>
                  <a:outerShdw blurRad="50800" dist="38100" dir="2700000" algn="tl" rotWithShape="0">
                    <a:prstClr val="black">
                      <a:alpha val="40000"/>
                    </a:prstClr>
                  </a:outerShdw>
                </a:effectLst>
              </a:defRPr>
            </a:lvl1pPr>
          </a:lstStyle>
          <a:p>
            <a:pPr lvl="0"/>
            <a:r>
              <a:rPr lang="en-US" dirty="0"/>
              <a:t>Click to edit Master text styles</a:t>
            </a:r>
          </a:p>
        </p:txBody>
      </p:sp>
    </p:spTree>
    <p:extLst>
      <p:ext uri="{BB962C8B-B14F-4D97-AF65-F5344CB8AC3E}">
        <p14:creationId xmlns:p14="http://schemas.microsoft.com/office/powerpoint/2010/main" val="381670485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295400"/>
            <a:ext cx="8224838" cy="4876800"/>
          </a:xfrm>
          <a:prstGeom prst="rect">
            <a:avLst/>
          </a:prstGeom>
        </p:spPr>
        <p:txBody>
          <a:bodyPr anchor="ctr" anchorCtr="0"/>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5"/>
          <p:cNvSpPr>
            <a:spLocks noGrp="1"/>
          </p:cNvSpPr>
          <p:nvPr>
            <p:ph type="sldNum" sz="quarter" idx="10"/>
          </p:nvPr>
        </p:nvSpPr>
        <p:spPr>
          <a:xfrm>
            <a:off x="6858000" y="6416675"/>
            <a:ext cx="2133600" cy="365125"/>
          </a:xfrm>
          <a:prstGeom prst="rect">
            <a:avLst/>
          </a:prstGeom>
        </p:spPr>
        <p:txBody>
          <a:bodyPr/>
          <a:lstStyle>
            <a:lvl1pPr>
              <a:defRPr/>
            </a:lvl1pPr>
          </a:lstStyle>
          <a:p>
            <a:pPr>
              <a:defRPr/>
            </a:pPr>
            <a:fld id="{34511269-349D-4761-92EC-3EE257BF773E}" type="slidenum">
              <a:rPr lang="en-US"/>
              <a:pPr>
                <a:defRPr/>
              </a:pPr>
              <a:t>‹#›</a:t>
            </a:fld>
            <a:endParaRPr lang="en-US"/>
          </a:p>
        </p:txBody>
      </p:sp>
    </p:spTree>
    <p:extLst>
      <p:ext uri="{BB962C8B-B14F-4D97-AF65-F5344CB8AC3E}">
        <p14:creationId xmlns:p14="http://schemas.microsoft.com/office/powerpoint/2010/main" val="354038980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483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533400" y="0"/>
            <a:ext cx="7772400" cy="917812"/>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31703897"/>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533400" y="0"/>
            <a:ext cx="7772400" cy="917812"/>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2285799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10243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flipV="1">
            <a:off x="6324600" y="988486"/>
            <a:ext cx="2743200" cy="78316"/>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cs typeface="+mn-cs"/>
            </a:endParaRPr>
          </a:p>
        </p:txBody>
      </p:sp>
      <p:sp>
        <p:nvSpPr>
          <p:cNvPr id="8" name="Rectangle 10"/>
          <p:cNvSpPr>
            <a:spLocks noChangeArrowheads="1"/>
          </p:cNvSpPr>
          <p:nvPr userDrawn="1"/>
        </p:nvSpPr>
        <p:spPr bwMode="auto">
          <a:xfrm flipV="1">
            <a:off x="0" y="988484"/>
            <a:ext cx="2478088" cy="76200"/>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cs typeface="+mn-cs"/>
            </a:endParaRPr>
          </a:p>
        </p:txBody>
      </p:sp>
      <p:sp>
        <p:nvSpPr>
          <p:cNvPr id="2" name="Title 1"/>
          <p:cNvSpPr>
            <a:spLocks noGrp="1"/>
          </p:cNvSpPr>
          <p:nvPr>
            <p:ph type="ctrTitle"/>
          </p:nvPr>
        </p:nvSpPr>
        <p:spPr>
          <a:xfrm>
            <a:off x="685800" y="213043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8" name="Picture 11" descr="chrmblue_std small"/>
          <p:cNvPicPr>
            <a:picLocks noChangeAspect="1" noChangeArrowheads="1"/>
          </p:cNvPicPr>
          <p:nvPr userDrawn="1"/>
        </p:nvPicPr>
        <p:blipFill>
          <a:blip r:embed="rId2" cstate="print"/>
          <a:srcRect/>
          <a:stretch>
            <a:fillRect/>
          </a:stretch>
        </p:blipFill>
        <p:spPr bwMode="auto">
          <a:xfrm>
            <a:off x="196850" y="128588"/>
            <a:ext cx="803275" cy="741362"/>
          </a:xfrm>
          <a:prstGeom prst="rect">
            <a:avLst/>
          </a:prstGeom>
          <a:noFill/>
          <a:ln w="9525">
            <a:noFill/>
            <a:miter lim="800000"/>
            <a:headEnd/>
            <a:tailEnd/>
          </a:ln>
        </p:spPr>
      </p:pic>
      <p:pic>
        <p:nvPicPr>
          <p:cNvPr id="19" name="Picture 17" descr="AFIT(good)"/>
          <p:cNvPicPr>
            <a:picLocks noChangeAspect="1" noChangeArrowheads="1"/>
          </p:cNvPicPr>
          <p:nvPr userDrawn="1"/>
        </p:nvPicPr>
        <p:blipFill>
          <a:blip r:embed="rId3"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20" name="Rounded Rectangle 24"/>
          <p:cNvSpPr>
            <a:spLocks noChangeArrowheads="1"/>
          </p:cNvSpPr>
          <p:nvPr userDrawn="1"/>
        </p:nvSpPr>
        <p:spPr bwMode="auto">
          <a:xfrm>
            <a:off x="3704945" y="122145"/>
            <a:ext cx="1727200" cy="26034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400" b="1" dirty="0">
                <a:solidFill>
                  <a:schemeClr val="bg1"/>
                </a:solidFill>
              </a:rPr>
              <a:t>UNCLASSIFIED</a:t>
            </a:r>
          </a:p>
        </p:txBody>
      </p:sp>
      <p:sp>
        <p:nvSpPr>
          <p:cNvPr id="21" name="Rectangle 20"/>
          <p:cNvSpPr>
            <a:spLocks noChangeArrowheads="1"/>
          </p:cNvSpPr>
          <p:nvPr userDrawn="1"/>
        </p:nvSpPr>
        <p:spPr bwMode="auto">
          <a:xfrm flipV="1">
            <a:off x="1589" y="6489700"/>
            <a:ext cx="3494086" cy="61384"/>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22" name="Rectangle 21"/>
          <p:cNvSpPr>
            <a:spLocks noChangeArrowheads="1"/>
          </p:cNvSpPr>
          <p:nvPr userDrawn="1"/>
        </p:nvSpPr>
        <p:spPr bwMode="auto">
          <a:xfrm flipV="1">
            <a:off x="5638800" y="6478686"/>
            <a:ext cx="3490913" cy="63500"/>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23" name="Rounded Rectangle 24"/>
          <p:cNvSpPr>
            <a:spLocks noChangeArrowheads="1"/>
          </p:cNvSpPr>
          <p:nvPr userDrawn="1"/>
        </p:nvSpPr>
        <p:spPr bwMode="auto">
          <a:xfrm>
            <a:off x="3708400" y="6369051"/>
            <a:ext cx="1727200" cy="26034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400" b="1" dirty="0">
                <a:solidFill>
                  <a:schemeClr val="bg1"/>
                </a:solidFill>
              </a:rPr>
              <a:t>UNCLASSIFIED</a:t>
            </a:r>
          </a:p>
        </p:txBody>
      </p:sp>
    </p:spTree>
    <p:extLst>
      <p:ext uri="{BB962C8B-B14F-4D97-AF65-F5344CB8AC3E}">
        <p14:creationId xmlns:p14="http://schemas.microsoft.com/office/powerpoint/2010/main" val="117010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95936" y="2130437"/>
            <a:ext cx="4462264" cy="1470025"/>
          </a:xfrm>
        </p:spPr>
        <p:txBody>
          <a:bodyPr/>
          <a:lstStyle/>
          <a:p>
            <a:r>
              <a:rPr lang="en-US" dirty="0"/>
              <a:t>Click to edit Master title style</a:t>
            </a:r>
          </a:p>
        </p:txBody>
      </p:sp>
      <p:sp>
        <p:nvSpPr>
          <p:cNvPr id="3" name="Subtitle 2"/>
          <p:cNvSpPr>
            <a:spLocks noGrp="1"/>
          </p:cNvSpPr>
          <p:nvPr>
            <p:ph type="subTitle" idx="1"/>
          </p:nvPr>
        </p:nvSpPr>
        <p:spPr>
          <a:xfrm>
            <a:off x="4824028" y="3886200"/>
            <a:ext cx="294837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0" name="Rounded Rectangle 24"/>
          <p:cNvSpPr>
            <a:spLocks noChangeArrowheads="1"/>
          </p:cNvSpPr>
          <p:nvPr userDrawn="1"/>
        </p:nvSpPr>
        <p:spPr bwMode="auto">
          <a:xfrm>
            <a:off x="3704945" y="122145"/>
            <a:ext cx="1727200" cy="26034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400" b="1" dirty="0">
                <a:solidFill>
                  <a:schemeClr val="bg1"/>
                </a:solidFill>
              </a:rPr>
              <a:t>UNCLASSIFIED</a:t>
            </a:r>
          </a:p>
        </p:txBody>
      </p:sp>
      <p:pic>
        <p:nvPicPr>
          <p:cNvPr id="22" name="Picture 11" descr="chrmblue_std small"/>
          <p:cNvPicPr>
            <a:picLocks noChangeAspect="1" noChangeArrowheads="1"/>
          </p:cNvPicPr>
          <p:nvPr userDrawn="1"/>
        </p:nvPicPr>
        <p:blipFill>
          <a:blip r:embed="rId2" cstate="print"/>
          <a:srcRect/>
          <a:stretch>
            <a:fillRect/>
          </a:stretch>
        </p:blipFill>
        <p:spPr bwMode="auto">
          <a:xfrm>
            <a:off x="196850" y="128588"/>
            <a:ext cx="803275" cy="741362"/>
          </a:xfrm>
          <a:prstGeom prst="rect">
            <a:avLst/>
          </a:prstGeom>
          <a:noFill/>
          <a:ln w="9525">
            <a:noFill/>
            <a:miter lim="800000"/>
            <a:headEnd/>
            <a:tailEnd/>
          </a:ln>
        </p:spPr>
      </p:pic>
      <p:pic>
        <p:nvPicPr>
          <p:cNvPr id="23" name="Picture 17" descr="AFIT(good)"/>
          <p:cNvPicPr>
            <a:picLocks noChangeAspect="1" noChangeArrowheads="1"/>
          </p:cNvPicPr>
          <p:nvPr userDrawn="1"/>
        </p:nvPicPr>
        <p:blipFill>
          <a:blip r:embed="rId3"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24" name="TextBox 23"/>
          <p:cNvSpPr txBox="1"/>
          <p:nvPr userDrawn="1"/>
        </p:nvSpPr>
        <p:spPr>
          <a:xfrm>
            <a:off x="1697499" y="5276444"/>
            <a:ext cx="5743880" cy="646331"/>
          </a:xfrm>
          <a:prstGeom prst="rect">
            <a:avLst/>
          </a:prstGeom>
          <a:noFill/>
        </p:spPr>
        <p:txBody>
          <a:bodyPr wrap="none" rtlCol="0">
            <a:spAutoFit/>
          </a:bodyPr>
          <a:lstStyle/>
          <a:p>
            <a:pPr algn="ctr"/>
            <a:r>
              <a:rPr lang="en-US" sz="1200" b="0" i="0" u="none" strike="noStrike" kern="1200" baseline="0" dirty="0">
                <a:solidFill>
                  <a:schemeClr val="tx1"/>
                </a:solidFill>
                <a:latin typeface="Arial" charset="0"/>
                <a:ea typeface="+mn-ea"/>
                <a:cs typeface="Arial" charset="0"/>
              </a:rPr>
              <a:t>This briefing, presentation, or document is for information only. </a:t>
            </a:r>
          </a:p>
          <a:p>
            <a:pPr algn="ctr"/>
            <a:r>
              <a:rPr lang="en-US" sz="1200" b="0" i="0" u="none" strike="noStrike" kern="1200" baseline="0" dirty="0">
                <a:solidFill>
                  <a:schemeClr val="tx1"/>
                </a:solidFill>
                <a:latin typeface="Arial" charset="0"/>
                <a:ea typeface="+mn-ea"/>
                <a:cs typeface="Arial" charset="0"/>
              </a:rPr>
              <a:t>No US Government commitment to sell, loan, lease, co-develop </a:t>
            </a:r>
          </a:p>
          <a:p>
            <a:pPr algn="ctr"/>
            <a:r>
              <a:rPr lang="en-US" sz="1200" b="0" i="0" u="none" strike="noStrike" kern="1200" baseline="0" dirty="0">
                <a:solidFill>
                  <a:schemeClr val="tx1"/>
                </a:solidFill>
                <a:latin typeface="Arial" charset="0"/>
                <a:ea typeface="+mn-ea"/>
                <a:cs typeface="Arial" charset="0"/>
              </a:rPr>
              <a:t>or co-produce defense articles or provide defense services is implied or intended. </a:t>
            </a:r>
          </a:p>
        </p:txBody>
      </p:sp>
      <p:grpSp>
        <p:nvGrpSpPr>
          <p:cNvPr id="4" name="Group 20"/>
          <p:cNvGrpSpPr/>
          <p:nvPr userDrawn="1"/>
        </p:nvGrpSpPr>
        <p:grpSpPr>
          <a:xfrm>
            <a:off x="0" y="989012"/>
            <a:ext cx="9067800" cy="77788"/>
            <a:chOff x="0" y="989012"/>
            <a:chExt cx="9067800" cy="77788"/>
          </a:xfrm>
        </p:grpSpPr>
        <p:sp>
          <p:nvSpPr>
            <p:cNvPr id="25"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endParaRPr>
            </a:p>
          </p:txBody>
        </p:sp>
        <p:sp>
          <p:nvSpPr>
            <p:cNvPr id="26" name="Rectangle 10"/>
            <p:cNvSpPr>
              <a:spLocks noChangeArrowheads="1"/>
            </p:cNvSpPr>
            <p:nvPr userDrawn="1"/>
          </p:nvSpPr>
          <p:spPr bwMode="auto">
            <a:xfrm flipV="1">
              <a:off x="0" y="989012"/>
              <a:ext cx="6324600" cy="77787"/>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endParaRPr>
            </a:p>
          </p:txBody>
        </p:sp>
      </p:grpSp>
      <p:sp>
        <p:nvSpPr>
          <p:cNvPr id="29" name="Rounded Rectangle 24"/>
          <p:cNvSpPr>
            <a:spLocks noChangeArrowheads="1"/>
          </p:cNvSpPr>
          <p:nvPr userDrawn="1"/>
        </p:nvSpPr>
        <p:spPr bwMode="auto">
          <a:xfrm>
            <a:off x="3708400" y="6369051"/>
            <a:ext cx="1727200" cy="26034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400" b="1" dirty="0">
                <a:solidFill>
                  <a:schemeClr val="bg1"/>
                </a:solidFill>
              </a:rPr>
              <a:t>UNCLASSIFIED</a:t>
            </a:r>
          </a:p>
        </p:txBody>
      </p:sp>
      <p:pic>
        <p:nvPicPr>
          <p:cNvPr id="30" name="Picture 7"/>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3429000" y="1549476"/>
            <a:ext cx="3214635" cy="3213024"/>
          </a:xfrm>
          <a:prstGeom prst="rect">
            <a:avLst/>
          </a:prstGeom>
          <a:noFill/>
          <a:ln w="9525">
            <a:noFill/>
            <a:miter lim="800000"/>
            <a:headEnd/>
            <a:tailEnd/>
          </a:ln>
        </p:spPr>
      </p:pic>
      <p:sp>
        <p:nvSpPr>
          <p:cNvPr id="31" name="Rectangle 30"/>
          <p:cNvSpPr>
            <a:spLocks noChangeArrowheads="1"/>
          </p:cNvSpPr>
          <p:nvPr userDrawn="1"/>
        </p:nvSpPr>
        <p:spPr bwMode="auto">
          <a:xfrm flipV="1">
            <a:off x="1589" y="6489700"/>
            <a:ext cx="3494086" cy="61384"/>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32" name="Rectangle 31"/>
          <p:cNvSpPr>
            <a:spLocks noChangeArrowheads="1"/>
          </p:cNvSpPr>
          <p:nvPr userDrawn="1"/>
        </p:nvSpPr>
        <p:spPr bwMode="auto">
          <a:xfrm flipV="1">
            <a:off x="5638800" y="6500286"/>
            <a:ext cx="3490913" cy="63500"/>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497006" y="1738903"/>
            <a:ext cx="325329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38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FIT">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917575" y="354013"/>
            <a:ext cx="6778625" cy="600075"/>
          </a:xfrm>
          <a:prstGeom prst="rect">
            <a:avLst/>
          </a:prstGeom>
          <a:noFill/>
          <a:ln w="9525">
            <a:noFill/>
            <a:miter lim="800000"/>
            <a:headEnd/>
            <a:tailEnd/>
          </a:ln>
          <a:effectLst/>
        </p:spPr>
        <p:txBody>
          <a:bodyPr wrap="none" lIns="91271" tIns="45636" rIns="91271" bIns="45636">
            <a:spAutoFit/>
          </a:bodyPr>
          <a:lstStyle/>
          <a:p>
            <a:pPr defTabSz="914408">
              <a:defRPr/>
            </a:pPr>
            <a:r>
              <a:rPr lang="en-US" sz="3300" b="1" dirty="0">
                <a:solidFill>
                  <a:srgbClr val="000066"/>
                </a:solidFill>
                <a:effectLst>
                  <a:outerShdw blurRad="38100" dist="38100" dir="2700000" algn="tl">
                    <a:srgbClr val="C0C0C0"/>
                  </a:outerShdw>
                </a:effectLst>
                <a:cs typeface="+mn-cs"/>
              </a:rPr>
              <a:t>Air Force Institute of Technology</a:t>
            </a:r>
            <a:endParaRPr lang="en-US" sz="3300" b="1" dirty="0">
              <a:effectLst>
                <a:outerShdw blurRad="38100" dist="38100" dir="2700000" algn="tl">
                  <a:srgbClr val="C0C0C0"/>
                </a:outerShdw>
              </a:effectLst>
              <a:cs typeface="+mn-cs"/>
            </a:endParaRPr>
          </a:p>
        </p:txBody>
      </p:sp>
      <p:sp>
        <p:nvSpPr>
          <p:cNvPr id="22" name="Text Placeholder 21"/>
          <p:cNvSpPr>
            <a:spLocks noGrp="1"/>
          </p:cNvSpPr>
          <p:nvPr>
            <p:ph type="body" sz="quarter" idx="15"/>
          </p:nvPr>
        </p:nvSpPr>
        <p:spPr>
          <a:xfrm>
            <a:off x="4267200" y="4114800"/>
            <a:ext cx="4876800" cy="2057400"/>
          </a:xfrm>
          <a:prstGeom prst="rect">
            <a:avLst/>
          </a:prstGeom>
        </p:spPr>
        <p:txBody>
          <a:bodyPr anchor="ctr" anchorCtr="1"/>
          <a:lstStyle>
            <a:lvl1pPr algn="ctr">
              <a:spcBef>
                <a:spcPct val="20000"/>
              </a:spcBef>
              <a:buNone/>
              <a:defRPr sz="2400" b="0">
                <a:solidFill>
                  <a:schemeClr val="accent2">
                    <a:lumMod val="50000"/>
                  </a:schemeClr>
                </a:solidFill>
                <a:effectLst>
                  <a:outerShdw blurRad="50800" dist="38100" dir="2700000" algn="tl" rotWithShape="0">
                    <a:prstClr val="black">
                      <a:alpha val="40000"/>
                    </a:prstClr>
                  </a:outerShdw>
                </a:effectLst>
              </a:defRPr>
            </a:lvl1pPr>
            <a:lvl2pPr>
              <a:defRPr b="0">
                <a:solidFill>
                  <a:schemeClr val="accent2">
                    <a:lumMod val="50000"/>
                  </a:schemeClr>
                </a:solidFill>
                <a:effectLst>
                  <a:outerShdw blurRad="50800" dist="38100" dir="2700000" algn="tl" rotWithShape="0">
                    <a:prstClr val="black">
                      <a:alpha val="40000"/>
                    </a:prstClr>
                  </a:outerShdw>
                </a:effectLst>
              </a:defRPr>
            </a:lvl2pPr>
          </a:lstStyle>
          <a:p>
            <a:pPr lvl="0"/>
            <a:r>
              <a:rPr lang="en-US" dirty="0"/>
              <a:t>Click to edit Master text styles</a:t>
            </a:r>
          </a:p>
          <a:p>
            <a:pPr lvl="1"/>
            <a:r>
              <a:rPr lang="en-US" dirty="0"/>
              <a:t>Second level</a:t>
            </a:r>
          </a:p>
        </p:txBody>
      </p:sp>
      <p:sp>
        <p:nvSpPr>
          <p:cNvPr id="16" name="Text Placeholder 15"/>
          <p:cNvSpPr>
            <a:spLocks noGrp="1"/>
          </p:cNvSpPr>
          <p:nvPr>
            <p:ph type="body" sz="quarter" idx="14"/>
          </p:nvPr>
        </p:nvSpPr>
        <p:spPr>
          <a:xfrm>
            <a:off x="2590800" y="1143000"/>
            <a:ext cx="6553200" cy="2743200"/>
          </a:xfrm>
          <a:prstGeom prst="rect">
            <a:avLst/>
          </a:prstGeom>
        </p:spPr>
        <p:txBody>
          <a:bodyPr anchor="ctr" anchorCtr="1"/>
          <a:lstStyle>
            <a:lvl1pPr>
              <a:buNone/>
              <a:defRPr sz="3200" b="0" baseline="0">
                <a:solidFill>
                  <a:schemeClr val="accent2">
                    <a:lumMod val="50000"/>
                  </a:schemeClr>
                </a:solidFill>
                <a:effectLst>
                  <a:outerShdw blurRad="50800" dist="38100" dir="2700000" algn="tl" rotWithShape="0">
                    <a:prstClr val="black">
                      <a:alpha val="40000"/>
                    </a:prstClr>
                  </a:outerShdw>
                </a:effectLst>
              </a:defRPr>
            </a:lvl1pPr>
          </a:lstStyle>
          <a:p>
            <a:pPr lvl="0"/>
            <a:r>
              <a:rPr lang="en-US" dirty="0"/>
              <a:t>Click to edit Master text styles</a:t>
            </a:r>
          </a:p>
        </p:txBody>
      </p:sp>
    </p:spTree>
    <p:extLst>
      <p:ext uri="{BB962C8B-B14F-4D97-AF65-F5344CB8AC3E}">
        <p14:creationId xmlns:p14="http://schemas.microsoft.com/office/powerpoint/2010/main" val="381670485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295400"/>
            <a:ext cx="8224838" cy="4876800"/>
          </a:xfrm>
          <a:prstGeom prst="rect">
            <a:avLst/>
          </a:prstGeom>
        </p:spPr>
        <p:txBody>
          <a:bodyPr anchor="ctr" anchorCtr="0"/>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5"/>
          <p:cNvSpPr>
            <a:spLocks noGrp="1"/>
          </p:cNvSpPr>
          <p:nvPr>
            <p:ph type="sldNum" sz="quarter" idx="10"/>
          </p:nvPr>
        </p:nvSpPr>
        <p:spPr>
          <a:xfrm>
            <a:off x="6858000" y="6416675"/>
            <a:ext cx="2133600" cy="365125"/>
          </a:xfrm>
          <a:prstGeom prst="rect">
            <a:avLst/>
          </a:prstGeom>
        </p:spPr>
        <p:txBody>
          <a:bodyPr/>
          <a:lstStyle>
            <a:lvl1pPr>
              <a:defRPr/>
            </a:lvl1pPr>
          </a:lstStyle>
          <a:p>
            <a:pPr>
              <a:defRPr/>
            </a:pPr>
            <a:fld id="{34511269-349D-4761-92EC-3EE257BF773E}" type="slidenum">
              <a:rPr lang="en-US"/>
              <a:pPr>
                <a:defRPr/>
              </a:pPr>
              <a:t>‹#›</a:t>
            </a:fld>
            <a:endParaRPr lang="en-US"/>
          </a:p>
        </p:txBody>
      </p:sp>
    </p:spTree>
    <p:extLst>
      <p:ext uri="{BB962C8B-B14F-4D97-AF65-F5344CB8AC3E}">
        <p14:creationId xmlns:p14="http://schemas.microsoft.com/office/powerpoint/2010/main" val="354038980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917575" y="354013"/>
            <a:ext cx="6778625" cy="600075"/>
          </a:xfrm>
          <a:prstGeom prst="rect">
            <a:avLst/>
          </a:prstGeom>
          <a:noFill/>
          <a:ln w="9525">
            <a:noFill/>
            <a:miter lim="800000"/>
            <a:headEnd/>
            <a:tailEnd/>
          </a:ln>
          <a:effectLst/>
        </p:spPr>
        <p:txBody>
          <a:bodyPr wrap="none" lIns="91271" tIns="45636" rIns="91271" bIns="45636">
            <a:spAutoFit/>
          </a:bodyPr>
          <a:lstStyle/>
          <a:p>
            <a:pPr defTabSz="914408">
              <a:defRPr/>
            </a:pPr>
            <a:r>
              <a:rPr lang="en-US" sz="3300" b="1" dirty="0">
                <a:solidFill>
                  <a:srgbClr val="000066"/>
                </a:solidFill>
                <a:effectLst>
                  <a:outerShdw blurRad="38100" dist="38100" dir="2700000" algn="tl">
                    <a:srgbClr val="C0C0C0"/>
                  </a:outerShdw>
                </a:effectLst>
                <a:cs typeface="+mn-cs"/>
              </a:rPr>
              <a:t>Air Force Institute of Technology</a:t>
            </a:r>
            <a:endParaRPr lang="en-US" sz="3300" b="1" dirty="0">
              <a:effectLst>
                <a:outerShdw blurRad="38100" dist="38100" dir="2700000" algn="tl">
                  <a:srgbClr val="C0C0C0"/>
                </a:outerShdw>
              </a:effectLst>
              <a:cs typeface="+mn-cs"/>
            </a:endParaRPr>
          </a:p>
        </p:txBody>
      </p:sp>
      <p:sp>
        <p:nvSpPr>
          <p:cNvPr id="22" name="Text Placeholder 21"/>
          <p:cNvSpPr>
            <a:spLocks noGrp="1"/>
          </p:cNvSpPr>
          <p:nvPr>
            <p:ph type="body" sz="quarter" idx="15"/>
          </p:nvPr>
        </p:nvSpPr>
        <p:spPr>
          <a:xfrm>
            <a:off x="4267200" y="4114800"/>
            <a:ext cx="4876800" cy="2057400"/>
          </a:xfrm>
          <a:prstGeom prst="rect">
            <a:avLst/>
          </a:prstGeom>
        </p:spPr>
        <p:txBody>
          <a:bodyPr anchor="ctr" anchorCtr="1"/>
          <a:lstStyle>
            <a:lvl1pPr algn="ctr">
              <a:spcBef>
                <a:spcPct val="20000"/>
              </a:spcBef>
              <a:buNone/>
              <a:defRPr sz="2400" b="0">
                <a:solidFill>
                  <a:schemeClr val="accent2">
                    <a:lumMod val="50000"/>
                  </a:schemeClr>
                </a:solidFill>
                <a:effectLst>
                  <a:outerShdw blurRad="50800" dist="38100" dir="2700000" algn="tl" rotWithShape="0">
                    <a:prstClr val="black">
                      <a:alpha val="40000"/>
                    </a:prstClr>
                  </a:outerShdw>
                </a:effectLst>
              </a:defRPr>
            </a:lvl1pPr>
            <a:lvl2pPr>
              <a:defRPr b="0">
                <a:solidFill>
                  <a:schemeClr val="accent2">
                    <a:lumMod val="50000"/>
                  </a:schemeClr>
                </a:solidFill>
                <a:effectLst>
                  <a:outerShdw blurRad="50800" dist="38100" dir="2700000" algn="tl" rotWithShape="0">
                    <a:prstClr val="black">
                      <a:alpha val="40000"/>
                    </a:prstClr>
                  </a:outerShdw>
                </a:effectLst>
              </a:defRPr>
            </a:lvl2pPr>
          </a:lstStyle>
          <a:p>
            <a:pPr lvl="0"/>
            <a:r>
              <a:rPr lang="en-US" dirty="0"/>
              <a:t>Click to edit Master text styles</a:t>
            </a:r>
          </a:p>
          <a:p>
            <a:pPr lvl="1"/>
            <a:r>
              <a:rPr lang="en-US" dirty="0"/>
              <a:t>Second level</a:t>
            </a:r>
          </a:p>
        </p:txBody>
      </p:sp>
      <p:sp>
        <p:nvSpPr>
          <p:cNvPr id="16" name="Text Placeholder 15"/>
          <p:cNvSpPr>
            <a:spLocks noGrp="1"/>
          </p:cNvSpPr>
          <p:nvPr>
            <p:ph type="body" sz="quarter" idx="14"/>
          </p:nvPr>
        </p:nvSpPr>
        <p:spPr>
          <a:xfrm>
            <a:off x="2590800" y="1143000"/>
            <a:ext cx="6553200" cy="2743200"/>
          </a:xfrm>
          <a:prstGeom prst="rect">
            <a:avLst/>
          </a:prstGeom>
        </p:spPr>
        <p:txBody>
          <a:bodyPr anchor="ctr" anchorCtr="1"/>
          <a:lstStyle>
            <a:lvl1pPr>
              <a:buNone/>
              <a:defRPr sz="3200" b="0" baseline="0">
                <a:solidFill>
                  <a:schemeClr val="accent2">
                    <a:lumMod val="50000"/>
                  </a:schemeClr>
                </a:solidFill>
                <a:effectLst>
                  <a:outerShdw blurRad="50800" dist="38100" dir="2700000" algn="tl" rotWithShape="0">
                    <a:prstClr val="black">
                      <a:alpha val="40000"/>
                    </a:prstClr>
                  </a:outerShdw>
                </a:effectLst>
              </a:defRPr>
            </a:lvl1pPr>
          </a:lstStyle>
          <a:p>
            <a:pPr lvl="0"/>
            <a:r>
              <a:rPr lang="en-US" dirty="0"/>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295400"/>
            <a:ext cx="8224838" cy="4876800"/>
          </a:xfrm>
          <a:prstGeom prst="rect">
            <a:avLst/>
          </a:prstGeom>
        </p:spPr>
        <p:txBody>
          <a:bodyPr anchor="ctr" anchorCtr="0"/>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5"/>
          <p:cNvSpPr>
            <a:spLocks noGrp="1"/>
          </p:cNvSpPr>
          <p:nvPr>
            <p:ph type="sldNum" sz="quarter" idx="10"/>
          </p:nvPr>
        </p:nvSpPr>
        <p:spPr/>
        <p:txBody>
          <a:bodyPr/>
          <a:lstStyle>
            <a:lvl1pPr>
              <a:defRPr/>
            </a:lvl1pPr>
          </a:lstStyle>
          <a:p>
            <a:pPr>
              <a:defRPr/>
            </a:pPr>
            <a:fld id="{34511269-349D-4761-92EC-3EE257BF773E}"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2.png"/><Relationship Id="rId4" Type="http://schemas.openxmlformats.org/officeDocument/2006/relationships/slideLayout" Target="../slideLayouts/slideLayout11.xml"/><Relationship Id="rId9"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2.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7.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0.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0.jpeg"/><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81000" y="1447800"/>
            <a:ext cx="8224838" cy="4114800"/>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31" name="Rectangle 9"/>
          <p:cNvSpPr>
            <a:spLocks noGrp="1" noChangeArrowheads="1"/>
          </p:cNvSpPr>
          <p:nvPr>
            <p:ph type="title"/>
          </p:nvPr>
        </p:nvSpPr>
        <p:spPr bwMode="auto">
          <a:xfrm>
            <a:off x="533400" y="0"/>
            <a:ext cx="7772400" cy="10287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pic>
        <p:nvPicPr>
          <p:cNvPr id="1033" name="Picture 11" descr="chrmblue_std small"/>
          <p:cNvPicPr>
            <a:picLocks noChangeAspect="1" noChangeArrowheads="1"/>
          </p:cNvPicPr>
          <p:nvPr userDrawn="1"/>
        </p:nvPicPr>
        <p:blipFill>
          <a:blip r:embed="rId9" cstate="print"/>
          <a:srcRect/>
          <a:stretch>
            <a:fillRect/>
          </a:stretch>
        </p:blipFill>
        <p:spPr bwMode="auto">
          <a:xfrm>
            <a:off x="196850" y="128588"/>
            <a:ext cx="803275" cy="741362"/>
          </a:xfrm>
          <a:prstGeom prst="rect">
            <a:avLst/>
          </a:prstGeom>
          <a:noFill/>
          <a:ln w="9525">
            <a:noFill/>
            <a:miter lim="800000"/>
            <a:headEnd/>
            <a:tailEnd/>
          </a:ln>
        </p:spPr>
      </p:pic>
      <p:pic>
        <p:nvPicPr>
          <p:cNvPr id="14" name="Picture 17" descr="AFIT(good)"/>
          <p:cNvPicPr>
            <a:picLocks noChangeAspect="1" noChangeArrowheads="1"/>
          </p:cNvPicPr>
          <p:nvPr userDrawn="1"/>
        </p:nvPicPr>
        <p:blipFill>
          <a:blip r:embed="rId10"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6" name="Rounded Rectangle 15"/>
          <p:cNvSpPr>
            <a:spLocks noChangeArrowheads="1"/>
          </p:cNvSpPr>
          <p:nvPr userDrawn="1"/>
        </p:nvSpPr>
        <p:spPr bwMode="auto">
          <a:xfrm>
            <a:off x="7848600" y="0"/>
            <a:ext cx="1219200" cy="138906"/>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000" b="1" dirty="0">
                <a:solidFill>
                  <a:srgbClr val="FFFFFF"/>
                </a:solidFill>
              </a:rPr>
              <a:t>UNCLASSIFIED</a:t>
            </a:r>
          </a:p>
        </p:txBody>
      </p:sp>
      <p:sp>
        <p:nvSpPr>
          <p:cNvPr id="17" name="Rounded Rectangle 16"/>
          <p:cNvSpPr>
            <a:spLocks noChangeArrowheads="1"/>
          </p:cNvSpPr>
          <p:nvPr userDrawn="1"/>
        </p:nvSpPr>
        <p:spPr bwMode="auto">
          <a:xfrm>
            <a:off x="76200" y="6628884"/>
            <a:ext cx="1219200" cy="138906"/>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000" b="1" dirty="0">
                <a:solidFill>
                  <a:srgbClr val="FFFFFF"/>
                </a:solidFill>
              </a:rPr>
              <a:t>UNCLASSIFIED</a:t>
            </a:r>
          </a:p>
        </p:txBody>
      </p:sp>
      <p:grpSp>
        <p:nvGrpSpPr>
          <p:cNvPr id="2" name="Group 17"/>
          <p:cNvGrpSpPr/>
          <p:nvPr userDrawn="1"/>
        </p:nvGrpSpPr>
        <p:grpSpPr>
          <a:xfrm>
            <a:off x="0" y="989012"/>
            <a:ext cx="9067800" cy="77788"/>
            <a:chOff x="0" y="989012"/>
            <a:chExt cx="9067800" cy="77788"/>
          </a:xfrm>
        </p:grpSpPr>
        <p:sp>
          <p:nvSpPr>
            <p:cNvPr id="19"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endParaRPr>
            </a:p>
          </p:txBody>
        </p:sp>
        <p:sp>
          <p:nvSpPr>
            <p:cNvPr id="20" name="Rectangle 10"/>
            <p:cNvSpPr>
              <a:spLocks noChangeArrowheads="1"/>
            </p:cNvSpPr>
            <p:nvPr userDrawn="1"/>
          </p:nvSpPr>
          <p:spPr bwMode="auto">
            <a:xfrm flipV="1">
              <a:off x="0" y="989012"/>
              <a:ext cx="6324600" cy="77787"/>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endParaRPr>
            </a:p>
          </p:txBody>
        </p:sp>
      </p:grpSp>
      <p:grpSp>
        <p:nvGrpSpPr>
          <p:cNvPr id="3" name="Group 20"/>
          <p:cNvGrpSpPr/>
          <p:nvPr userDrawn="1"/>
        </p:nvGrpSpPr>
        <p:grpSpPr>
          <a:xfrm>
            <a:off x="0" y="6477000"/>
            <a:ext cx="9067800" cy="77788"/>
            <a:chOff x="0" y="989012"/>
            <a:chExt cx="9067800" cy="77788"/>
          </a:xfrm>
        </p:grpSpPr>
        <p:sp>
          <p:nvSpPr>
            <p:cNvPr id="22"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endParaRPr>
            </a:p>
          </p:txBody>
        </p:sp>
        <p:sp>
          <p:nvSpPr>
            <p:cNvPr id="23" name="Rectangle 10"/>
            <p:cNvSpPr>
              <a:spLocks noChangeArrowheads="1"/>
            </p:cNvSpPr>
            <p:nvPr userDrawn="1"/>
          </p:nvSpPr>
          <p:spPr bwMode="auto">
            <a:xfrm flipV="1">
              <a:off x="0" y="989012"/>
              <a:ext cx="6324600" cy="77787"/>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endParaRPr>
            </a:p>
          </p:txBody>
        </p:sp>
      </p:grpSp>
    </p:spTree>
    <p:extLst>
      <p:ext uri="{BB962C8B-B14F-4D97-AF65-F5344CB8AC3E}">
        <p14:creationId xmlns:p14="http://schemas.microsoft.com/office/powerpoint/2010/main" val="3932903389"/>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Lst>
  <p:transition/>
  <p:hf hdr="0" ftr="0" dt="0"/>
  <p:txStyles>
    <p:titleStyle>
      <a:lvl1pPr algn="ctr" rtl="0" eaLnBrk="1" fontAlgn="base" hangingPunct="1">
        <a:spcBef>
          <a:spcPct val="0"/>
        </a:spcBef>
        <a:spcAft>
          <a:spcPct val="0"/>
        </a:spcAft>
        <a:defRPr sz="3600" b="1">
          <a:solidFill>
            <a:schemeClr val="folHlink"/>
          </a:solidFill>
          <a:latin typeface="+mj-lt"/>
          <a:ea typeface="+mj-ea"/>
          <a:cs typeface="+mj-cs"/>
        </a:defRPr>
      </a:lvl1pPr>
      <a:lvl2pPr algn="ctr" rtl="0" eaLnBrk="1" fontAlgn="base" hangingPunct="1">
        <a:spcBef>
          <a:spcPct val="0"/>
        </a:spcBef>
        <a:spcAft>
          <a:spcPct val="0"/>
        </a:spcAft>
        <a:defRPr sz="3600" b="1">
          <a:solidFill>
            <a:schemeClr val="folHlink"/>
          </a:solidFill>
          <a:latin typeface="Arial" charset="0"/>
        </a:defRPr>
      </a:lvl2pPr>
      <a:lvl3pPr algn="ctr" rtl="0" eaLnBrk="1" fontAlgn="base" hangingPunct="1">
        <a:spcBef>
          <a:spcPct val="0"/>
        </a:spcBef>
        <a:spcAft>
          <a:spcPct val="0"/>
        </a:spcAft>
        <a:defRPr sz="3600" b="1">
          <a:solidFill>
            <a:schemeClr val="folHlink"/>
          </a:solidFill>
          <a:latin typeface="Arial" charset="0"/>
        </a:defRPr>
      </a:lvl3pPr>
      <a:lvl4pPr algn="ctr" rtl="0" eaLnBrk="1" fontAlgn="base" hangingPunct="1">
        <a:spcBef>
          <a:spcPct val="0"/>
        </a:spcBef>
        <a:spcAft>
          <a:spcPct val="0"/>
        </a:spcAft>
        <a:defRPr sz="3600" b="1">
          <a:solidFill>
            <a:schemeClr val="folHlink"/>
          </a:solidFill>
          <a:latin typeface="Arial" charset="0"/>
        </a:defRPr>
      </a:lvl4pPr>
      <a:lvl5pPr algn="ctr" rtl="0" eaLnBrk="1" fontAlgn="base" hangingPunct="1">
        <a:spcBef>
          <a:spcPct val="0"/>
        </a:spcBef>
        <a:spcAft>
          <a:spcPct val="0"/>
        </a:spcAft>
        <a:defRPr sz="3600" b="1">
          <a:solidFill>
            <a:schemeClr val="folHlink"/>
          </a:solidFill>
          <a:latin typeface="Arial" charset="0"/>
        </a:defRPr>
      </a:lvl5pPr>
      <a:lvl6pPr marL="455272" algn="ctr" rtl="0" eaLnBrk="1" fontAlgn="base" hangingPunct="1">
        <a:spcBef>
          <a:spcPct val="0"/>
        </a:spcBef>
        <a:spcAft>
          <a:spcPct val="0"/>
        </a:spcAft>
        <a:defRPr sz="3600" b="1">
          <a:solidFill>
            <a:schemeClr val="folHlink"/>
          </a:solidFill>
          <a:latin typeface="Arial" charset="0"/>
        </a:defRPr>
      </a:lvl6pPr>
      <a:lvl7pPr marL="910544" algn="ctr" rtl="0" eaLnBrk="1" fontAlgn="base" hangingPunct="1">
        <a:spcBef>
          <a:spcPct val="0"/>
        </a:spcBef>
        <a:spcAft>
          <a:spcPct val="0"/>
        </a:spcAft>
        <a:defRPr sz="3600" b="1">
          <a:solidFill>
            <a:schemeClr val="folHlink"/>
          </a:solidFill>
          <a:latin typeface="Arial" charset="0"/>
        </a:defRPr>
      </a:lvl7pPr>
      <a:lvl8pPr marL="1365819" algn="ctr" rtl="0" eaLnBrk="1" fontAlgn="base" hangingPunct="1">
        <a:spcBef>
          <a:spcPct val="0"/>
        </a:spcBef>
        <a:spcAft>
          <a:spcPct val="0"/>
        </a:spcAft>
        <a:defRPr sz="3600" b="1">
          <a:solidFill>
            <a:schemeClr val="folHlink"/>
          </a:solidFill>
          <a:latin typeface="Arial" charset="0"/>
        </a:defRPr>
      </a:lvl8pPr>
      <a:lvl9pPr marL="1821090" algn="ctr" rtl="0" eaLnBrk="1" fontAlgn="base" hangingPunct="1">
        <a:spcBef>
          <a:spcPct val="0"/>
        </a:spcBef>
        <a:spcAft>
          <a:spcPct val="0"/>
        </a:spcAft>
        <a:defRPr sz="3600" b="1">
          <a:solidFill>
            <a:schemeClr val="folHlink"/>
          </a:solidFill>
          <a:latin typeface="Arial" charset="0"/>
        </a:defRPr>
      </a:lvl9pPr>
    </p:titleStyle>
    <p:bodyStyle>
      <a:lvl1pPr marL="331788" indent="-331788" algn="l" rtl="0" eaLnBrk="1" fontAlgn="base" hangingPunct="1">
        <a:spcBef>
          <a:spcPct val="20000"/>
        </a:spcBef>
        <a:spcAft>
          <a:spcPct val="0"/>
        </a:spcAft>
        <a:buChar char="•"/>
        <a:defRPr sz="2400">
          <a:solidFill>
            <a:schemeClr val="tx1"/>
          </a:solidFill>
          <a:latin typeface="+mn-lt"/>
          <a:ea typeface="+mn-ea"/>
          <a:cs typeface="+mn-cs"/>
        </a:defRPr>
      </a:lvl1pPr>
      <a:lvl2pPr marL="730250" indent="-274638" algn="l" rtl="0" eaLnBrk="1" fontAlgn="base" hangingPunct="1">
        <a:spcBef>
          <a:spcPct val="20000"/>
        </a:spcBef>
        <a:spcAft>
          <a:spcPct val="0"/>
        </a:spcAft>
        <a:buChar char="•"/>
        <a:defRPr sz="2200">
          <a:solidFill>
            <a:schemeClr val="tx1"/>
          </a:solidFill>
          <a:latin typeface="+mn-lt"/>
        </a:defRPr>
      </a:lvl2pPr>
      <a:lvl3pPr marL="1130300" indent="-217488" algn="l" rtl="0" eaLnBrk="1" fontAlgn="base" hangingPunct="1">
        <a:spcBef>
          <a:spcPct val="20000"/>
        </a:spcBef>
        <a:spcAft>
          <a:spcPct val="0"/>
        </a:spcAft>
        <a:buChar char="•"/>
        <a:defRPr>
          <a:solidFill>
            <a:schemeClr val="tx1"/>
          </a:solidFill>
          <a:latin typeface="+mn-lt"/>
        </a:defRPr>
      </a:lvl3pPr>
      <a:lvl4pPr marL="1585913" indent="-217488" algn="l" rtl="0" eaLnBrk="1" fontAlgn="base" hangingPunct="1">
        <a:spcBef>
          <a:spcPct val="20000"/>
        </a:spcBef>
        <a:spcAft>
          <a:spcPct val="0"/>
        </a:spcAft>
        <a:defRPr>
          <a:solidFill>
            <a:schemeClr val="tx1"/>
          </a:solidFill>
          <a:latin typeface="+mn-lt"/>
        </a:defRPr>
      </a:lvl4pPr>
      <a:lvl5pPr marL="2041525" indent="-217488" algn="l" rtl="0" eaLnBrk="1" fontAlgn="base" hangingPunct="1">
        <a:spcBef>
          <a:spcPct val="20000"/>
        </a:spcBef>
        <a:spcAft>
          <a:spcPct val="0"/>
        </a:spcAft>
        <a:buChar char="»"/>
        <a:defRPr>
          <a:solidFill>
            <a:schemeClr val="tx1"/>
          </a:solidFill>
          <a:latin typeface="+mn-lt"/>
        </a:defRPr>
      </a:lvl5pPr>
      <a:lvl6pPr marL="2503999" indent="-227637" algn="l" rtl="0" eaLnBrk="1" fontAlgn="base" hangingPunct="1">
        <a:spcBef>
          <a:spcPct val="20000"/>
        </a:spcBef>
        <a:spcAft>
          <a:spcPct val="0"/>
        </a:spcAft>
        <a:buChar char="»"/>
        <a:defRPr>
          <a:solidFill>
            <a:schemeClr val="tx1"/>
          </a:solidFill>
          <a:latin typeface="+mn-lt"/>
        </a:defRPr>
      </a:lvl6pPr>
      <a:lvl7pPr marL="2959268" indent="-227637" algn="l" rtl="0" eaLnBrk="1" fontAlgn="base" hangingPunct="1">
        <a:spcBef>
          <a:spcPct val="20000"/>
        </a:spcBef>
        <a:spcAft>
          <a:spcPct val="0"/>
        </a:spcAft>
        <a:buChar char="»"/>
        <a:defRPr>
          <a:solidFill>
            <a:schemeClr val="tx1"/>
          </a:solidFill>
          <a:latin typeface="+mn-lt"/>
        </a:defRPr>
      </a:lvl7pPr>
      <a:lvl8pPr marL="3414540" indent="-227637" algn="l" rtl="0" eaLnBrk="1" fontAlgn="base" hangingPunct="1">
        <a:spcBef>
          <a:spcPct val="20000"/>
        </a:spcBef>
        <a:spcAft>
          <a:spcPct val="0"/>
        </a:spcAft>
        <a:buChar char="»"/>
        <a:defRPr>
          <a:solidFill>
            <a:schemeClr val="tx1"/>
          </a:solidFill>
          <a:latin typeface="+mn-lt"/>
        </a:defRPr>
      </a:lvl8pPr>
      <a:lvl9pPr marL="3869808" indent="-227637"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8" cstate="print">
            <a:duotone>
              <a:schemeClr val="accent3">
                <a:shade val="45000"/>
                <a:satMod val="135000"/>
              </a:schemeClr>
              <a:prstClr val="white"/>
            </a:duotone>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1027" name="Rectangle 3"/>
          <p:cNvSpPr>
            <a:spLocks noChangeArrowheads="1"/>
          </p:cNvSpPr>
          <p:nvPr/>
        </p:nvSpPr>
        <p:spPr bwMode="auto">
          <a:xfrm flipV="1">
            <a:off x="1588" y="6337300"/>
            <a:ext cx="1811337" cy="60325"/>
          </a:xfrm>
          <a:prstGeom prst="rect">
            <a:avLst/>
          </a:prstGeom>
          <a:gradFill rotWithShape="0">
            <a:gsLst>
              <a:gs pos="0">
                <a:srgbClr val="000099"/>
              </a:gs>
              <a:gs pos="100000">
                <a:schemeClr val="accent2"/>
              </a:gs>
            </a:gsLst>
            <a:lin ang="0" scaled="1"/>
          </a:gradFill>
          <a:ln w="9525">
            <a:noFill/>
            <a:miter lim="800000"/>
            <a:headEnd/>
            <a:tailEnd/>
          </a:ln>
        </p:spPr>
        <p:txBody>
          <a:bodyPr wrap="none" lIns="91043" tIns="45520" rIns="91043" bIns="45520" anchor="ctr"/>
          <a:lstStyle/>
          <a:p>
            <a:endParaRPr lang="en-US">
              <a:solidFill>
                <a:srgbClr val="000000"/>
              </a:solidFill>
            </a:endParaRPr>
          </a:p>
        </p:txBody>
      </p:sp>
      <p:sp>
        <p:nvSpPr>
          <p:cNvPr id="1028" name="Rectangle 4"/>
          <p:cNvSpPr>
            <a:spLocks noChangeArrowheads="1"/>
          </p:cNvSpPr>
          <p:nvPr/>
        </p:nvSpPr>
        <p:spPr bwMode="auto">
          <a:xfrm flipV="1">
            <a:off x="7107238" y="6348413"/>
            <a:ext cx="2022475" cy="61912"/>
          </a:xfrm>
          <a:prstGeom prst="rect">
            <a:avLst/>
          </a:prstGeom>
          <a:gradFill rotWithShape="0">
            <a:gsLst>
              <a:gs pos="0">
                <a:schemeClr val="accent2"/>
              </a:gs>
              <a:gs pos="100000">
                <a:srgbClr val="DDDDDD"/>
              </a:gs>
            </a:gsLst>
            <a:lin ang="0" scaled="1"/>
          </a:gradFill>
          <a:ln w="9525">
            <a:noFill/>
            <a:miter lim="800000"/>
            <a:headEnd/>
            <a:tailEnd/>
          </a:ln>
        </p:spPr>
        <p:txBody>
          <a:bodyPr rot="10800000" wrap="none" lIns="82981" tIns="41493" rIns="82981" bIns="41493" anchor="ctr"/>
          <a:lstStyle/>
          <a:p>
            <a:pPr algn="ctr" defTabSz="827088"/>
            <a:endParaRPr lang="en-US" sz="2000">
              <a:solidFill>
                <a:srgbClr val="000000"/>
              </a:solidFill>
            </a:endParaRPr>
          </a:p>
        </p:txBody>
      </p:sp>
      <p:sp>
        <p:nvSpPr>
          <p:cNvPr id="1029" name="Text Box 5"/>
          <p:cNvSpPr txBox="1">
            <a:spLocks noChangeArrowheads="1"/>
          </p:cNvSpPr>
          <p:nvPr/>
        </p:nvSpPr>
        <p:spPr bwMode="auto">
          <a:xfrm>
            <a:off x="1844675" y="6234113"/>
            <a:ext cx="5270500" cy="268287"/>
          </a:xfrm>
          <a:prstGeom prst="rect">
            <a:avLst/>
          </a:prstGeom>
          <a:noFill/>
          <a:ln w="9525">
            <a:noFill/>
            <a:miter lim="800000"/>
            <a:headEnd/>
            <a:tailEnd/>
          </a:ln>
        </p:spPr>
        <p:txBody>
          <a:bodyPr wrap="none" lIns="82981" tIns="41493" rIns="82981" bIns="41493">
            <a:spAutoFit/>
          </a:bodyPr>
          <a:lstStyle/>
          <a:p>
            <a:pPr defTabSz="828675"/>
            <a:r>
              <a:rPr lang="en-US" sz="1200" b="1" i="1">
                <a:solidFill>
                  <a:srgbClr val="000066"/>
                </a:solidFill>
              </a:rPr>
              <a:t>Air University: The Intellectual and Leadership Center of the Air Force</a:t>
            </a:r>
          </a:p>
        </p:txBody>
      </p:sp>
      <p:sp>
        <p:nvSpPr>
          <p:cNvPr id="1030" name="Rectangle 8"/>
          <p:cNvSpPr>
            <a:spLocks noChangeArrowheads="1"/>
          </p:cNvSpPr>
          <p:nvPr/>
        </p:nvSpPr>
        <p:spPr bwMode="auto">
          <a:xfrm flipV="1">
            <a:off x="6324600" y="989013"/>
            <a:ext cx="2819400" cy="77787"/>
          </a:xfrm>
          <a:prstGeom prst="rect">
            <a:avLst/>
          </a:prstGeom>
          <a:gradFill rotWithShape="0">
            <a:gsLst>
              <a:gs pos="0">
                <a:schemeClr val="accent2"/>
              </a:gs>
              <a:gs pos="100000">
                <a:srgbClr val="DDDDDD"/>
              </a:gs>
            </a:gsLst>
            <a:lin ang="0" scaled="1"/>
          </a:gradFill>
          <a:ln w="9525">
            <a:noFill/>
            <a:miter lim="800000"/>
            <a:headEnd/>
            <a:tailEnd/>
          </a:ln>
        </p:spPr>
        <p:txBody>
          <a:bodyPr rot="10800000" wrap="none" lIns="82981" tIns="41493" rIns="82981" bIns="41493" anchor="ctr"/>
          <a:lstStyle/>
          <a:p>
            <a:pPr algn="ctr" defTabSz="827088"/>
            <a:endParaRPr lang="en-US" sz="2000">
              <a:solidFill>
                <a:srgbClr val="000000"/>
              </a:solidFill>
            </a:endParaRPr>
          </a:p>
        </p:txBody>
      </p:sp>
      <p:sp>
        <p:nvSpPr>
          <p:cNvPr id="1031" name="Rectangle 9"/>
          <p:cNvSpPr>
            <a:spLocks noGrp="1" noChangeArrowheads="1"/>
          </p:cNvSpPr>
          <p:nvPr>
            <p:ph type="title"/>
          </p:nvPr>
        </p:nvSpPr>
        <p:spPr bwMode="auto">
          <a:xfrm>
            <a:off x="533400" y="0"/>
            <a:ext cx="7772400" cy="10287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1032" name="Rectangle 10"/>
          <p:cNvSpPr>
            <a:spLocks noChangeArrowheads="1"/>
          </p:cNvSpPr>
          <p:nvPr/>
        </p:nvSpPr>
        <p:spPr bwMode="auto">
          <a:xfrm flipV="1">
            <a:off x="0" y="989013"/>
            <a:ext cx="2478088" cy="74612"/>
          </a:xfrm>
          <a:prstGeom prst="rect">
            <a:avLst/>
          </a:prstGeom>
          <a:gradFill rotWithShape="0">
            <a:gsLst>
              <a:gs pos="0">
                <a:srgbClr val="000099"/>
              </a:gs>
              <a:gs pos="100000">
                <a:schemeClr val="accent2"/>
              </a:gs>
            </a:gsLst>
            <a:lin ang="0" scaled="1"/>
          </a:gradFill>
          <a:ln w="9525">
            <a:noFill/>
            <a:miter lim="800000"/>
            <a:headEnd/>
            <a:tailEnd/>
          </a:ln>
        </p:spPr>
        <p:txBody>
          <a:bodyPr wrap="none" lIns="91043" tIns="45520" rIns="91043" bIns="45520" anchor="ctr"/>
          <a:lstStyle/>
          <a:p>
            <a:endParaRPr lang="en-US">
              <a:solidFill>
                <a:srgbClr val="000000"/>
              </a:solidFill>
            </a:endParaRPr>
          </a:p>
        </p:txBody>
      </p:sp>
      <p:pic>
        <p:nvPicPr>
          <p:cNvPr id="1033" name="Picture 11" descr="chrmblue_std small"/>
          <p:cNvPicPr>
            <a:picLocks noChangeAspect="1" noChangeArrowheads="1"/>
          </p:cNvPicPr>
          <p:nvPr/>
        </p:nvPicPr>
        <p:blipFill>
          <a:blip r:embed="rId9" cstate="print"/>
          <a:srcRect/>
          <a:stretch>
            <a:fillRect/>
          </a:stretch>
        </p:blipFill>
        <p:spPr bwMode="auto">
          <a:xfrm>
            <a:off x="196850" y="128588"/>
            <a:ext cx="803275" cy="741362"/>
          </a:xfrm>
          <a:prstGeom prst="rect">
            <a:avLst/>
          </a:prstGeom>
          <a:noFill/>
          <a:ln w="9525">
            <a:noFill/>
            <a:miter lim="800000"/>
            <a:headEnd/>
            <a:tailEnd/>
          </a:ln>
        </p:spPr>
      </p:pic>
      <p:sp>
        <p:nvSpPr>
          <p:cNvPr id="1034" name="Text Box 13"/>
          <p:cNvSpPr txBox="1">
            <a:spLocks noChangeArrowheads="1"/>
          </p:cNvSpPr>
          <p:nvPr/>
        </p:nvSpPr>
        <p:spPr bwMode="auto">
          <a:xfrm>
            <a:off x="3505200" y="6437313"/>
            <a:ext cx="2155825" cy="268287"/>
          </a:xfrm>
          <a:prstGeom prst="rect">
            <a:avLst/>
          </a:prstGeom>
          <a:noFill/>
          <a:ln w="9525">
            <a:noFill/>
            <a:miter lim="800000"/>
            <a:headEnd/>
            <a:tailEnd/>
          </a:ln>
        </p:spPr>
        <p:txBody>
          <a:bodyPr wrap="none" lIns="82225" tIns="41121" rIns="82225" bIns="41121">
            <a:spAutoFit/>
          </a:bodyPr>
          <a:lstStyle/>
          <a:p>
            <a:pPr defTabSz="820738"/>
            <a:r>
              <a:rPr lang="en-US" sz="1200" b="1" i="1">
                <a:solidFill>
                  <a:srgbClr val="000066"/>
                </a:solidFill>
              </a:rPr>
              <a:t>Aim High…Fly - Fight - Win</a:t>
            </a:r>
            <a:endParaRPr lang="en-US" sz="1200" i="1">
              <a:solidFill>
                <a:srgbClr val="000000"/>
              </a:solidFill>
            </a:endParaRPr>
          </a:p>
        </p:txBody>
      </p:sp>
      <p:pic>
        <p:nvPicPr>
          <p:cNvPr id="14" name="Picture 17" descr="AFIT(good)"/>
          <p:cNvPicPr>
            <a:picLocks noChangeAspect="1" noChangeArrowheads="1"/>
          </p:cNvPicPr>
          <p:nvPr/>
        </p:nvPicPr>
        <p:blipFill>
          <a:blip r:embed="rId10"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036" name="Text Box 7"/>
          <p:cNvSpPr txBox="1">
            <a:spLocks noChangeArrowheads="1"/>
          </p:cNvSpPr>
          <p:nvPr/>
        </p:nvSpPr>
        <p:spPr bwMode="auto">
          <a:xfrm>
            <a:off x="2438400" y="901700"/>
            <a:ext cx="3976688" cy="284163"/>
          </a:xfrm>
          <a:prstGeom prst="rect">
            <a:avLst/>
          </a:prstGeom>
          <a:noFill/>
          <a:ln w="9525">
            <a:noFill/>
            <a:miter lim="800000"/>
            <a:headEnd/>
            <a:tailEnd/>
          </a:ln>
        </p:spPr>
        <p:txBody>
          <a:bodyPr wrap="none" lIns="83302" tIns="41652" rIns="83302" bIns="41652">
            <a:spAutoFit/>
          </a:bodyPr>
          <a:lstStyle/>
          <a:p>
            <a:pPr defTabSz="831850" eaLnBrk="0" hangingPunct="0"/>
            <a:r>
              <a:rPr lang="en-US" sz="1300" b="1" i="1">
                <a:solidFill>
                  <a:srgbClr val="000066"/>
                </a:solidFill>
              </a:rPr>
              <a:t>The AFIT of Today is the Air Force of Tomorrow.</a:t>
            </a:r>
          </a:p>
        </p:txBody>
      </p:sp>
      <p:sp>
        <p:nvSpPr>
          <p:cNvPr id="16" name="Slide Number Placeholder 15"/>
          <p:cNvSpPr>
            <a:spLocks noGrp="1"/>
          </p:cNvSpPr>
          <p:nvPr>
            <p:ph type="sldNum" sz="quarter" idx="4"/>
          </p:nvPr>
        </p:nvSpPr>
        <p:spPr>
          <a:xfrm>
            <a:off x="6858000" y="64166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E440D82-C4FA-4269-9C3C-C190AF61552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18" r:id="rId1"/>
    <p:sldLayoutId id="2147484210" r:id="rId2"/>
    <p:sldLayoutId id="2147484211" r:id="rId3"/>
    <p:sldLayoutId id="2147484212" r:id="rId4"/>
    <p:sldLayoutId id="2147484213" r:id="rId5"/>
    <p:sldLayoutId id="2147484219" r:id="rId6"/>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eaLnBrk="1" fontAlgn="base" hangingPunct="1">
        <a:spcBef>
          <a:spcPct val="0"/>
        </a:spcBef>
        <a:spcAft>
          <a:spcPct val="0"/>
        </a:spcAft>
        <a:defRPr sz="3600" b="1">
          <a:solidFill>
            <a:schemeClr val="folHlink"/>
          </a:solidFill>
          <a:latin typeface="Arial" charset="0"/>
        </a:defRPr>
      </a:lvl6pPr>
      <a:lvl7pPr marL="910544" algn="ctr" rtl="0" eaLnBrk="1" fontAlgn="base" hangingPunct="1">
        <a:spcBef>
          <a:spcPct val="0"/>
        </a:spcBef>
        <a:spcAft>
          <a:spcPct val="0"/>
        </a:spcAft>
        <a:defRPr sz="3600" b="1">
          <a:solidFill>
            <a:schemeClr val="folHlink"/>
          </a:solidFill>
          <a:latin typeface="Arial" charset="0"/>
        </a:defRPr>
      </a:lvl7pPr>
      <a:lvl8pPr marL="1365819" algn="ctr" rtl="0" eaLnBrk="1" fontAlgn="base" hangingPunct="1">
        <a:spcBef>
          <a:spcPct val="0"/>
        </a:spcBef>
        <a:spcAft>
          <a:spcPct val="0"/>
        </a:spcAft>
        <a:defRPr sz="3600" b="1">
          <a:solidFill>
            <a:schemeClr val="folHlink"/>
          </a:solidFill>
          <a:latin typeface="Arial" charset="0"/>
        </a:defRPr>
      </a:lvl8pPr>
      <a:lvl9pPr marL="1821090" algn="ctr" rtl="0" eaLnBrk="1" fontAlgn="base" hangingPunct="1">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eaLnBrk="1" fontAlgn="base" hangingPunct="1">
        <a:spcBef>
          <a:spcPct val="20000"/>
        </a:spcBef>
        <a:spcAft>
          <a:spcPct val="0"/>
        </a:spcAft>
        <a:buChar char="»"/>
        <a:defRPr>
          <a:solidFill>
            <a:schemeClr val="tx1"/>
          </a:solidFill>
          <a:latin typeface="+mn-lt"/>
        </a:defRPr>
      </a:lvl6pPr>
      <a:lvl7pPr marL="2959268" indent="-227637" algn="l" rtl="0" eaLnBrk="1" fontAlgn="base" hangingPunct="1">
        <a:spcBef>
          <a:spcPct val="20000"/>
        </a:spcBef>
        <a:spcAft>
          <a:spcPct val="0"/>
        </a:spcAft>
        <a:buChar char="»"/>
        <a:defRPr>
          <a:solidFill>
            <a:schemeClr val="tx1"/>
          </a:solidFill>
          <a:latin typeface="+mn-lt"/>
        </a:defRPr>
      </a:lvl7pPr>
      <a:lvl8pPr marL="3414540" indent="-227637" algn="l" rtl="0" eaLnBrk="1" fontAlgn="base" hangingPunct="1">
        <a:spcBef>
          <a:spcPct val="20000"/>
        </a:spcBef>
        <a:spcAft>
          <a:spcPct val="0"/>
        </a:spcAft>
        <a:buChar char="»"/>
        <a:defRPr>
          <a:solidFill>
            <a:schemeClr val="tx1"/>
          </a:solidFill>
          <a:latin typeface="+mn-lt"/>
        </a:defRPr>
      </a:lvl8pPr>
      <a:lvl9pPr marL="3869808" indent="-227637"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381000" y="1447800"/>
            <a:ext cx="8224838" cy="4114800"/>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2051" name="Rectangle 3"/>
          <p:cNvSpPr>
            <a:spLocks noChangeArrowheads="1"/>
          </p:cNvSpPr>
          <p:nvPr userDrawn="1"/>
        </p:nvSpPr>
        <p:spPr bwMode="auto">
          <a:xfrm flipV="1">
            <a:off x="1588" y="6527800"/>
            <a:ext cx="1811337" cy="60325"/>
          </a:xfrm>
          <a:prstGeom prst="rect">
            <a:avLst/>
          </a:prstGeom>
          <a:gradFill rotWithShape="0">
            <a:gsLst>
              <a:gs pos="0">
                <a:srgbClr val="000099"/>
              </a:gs>
              <a:gs pos="100000">
                <a:schemeClr val="accent2"/>
              </a:gs>
            </a:gsLst>
            <a:lin ang="0" scaled="1"/>
          </a:gradFill>
          <a:ln w="9525">
            <a:noFill/>
            <a:miter lim="800000"/>
            <a:headEnd/>
            <a:tailEnd/>
          </a:ln>
        </p:spPr>
        <p:txBody>
          <a:bodyPr wrap="none" lIns="91043" tIns="45520" rIns="91043" bIns="45520" anchor="ctr"/>
          <a:lstStyle/>
          <a:p>
            <a:endParaRPr lang="en-US">
              <a:solidFill>
                <a:srgbClr val="000000"/>
              </a:solidFill>
            </a:endParaRPr>
          </a:p>
        </p:txBody>
      </p:sp>
      <p:sp>
        <p:nvSpPr>
          <p:cNvPr id="2052" name="Rectangle 4"/>
          <p:cNvSpPr>
            <a:spLocks noChangeArrowheads="1"/>
          </p:cNvSpPr>
          <p:nvPr userDrawn="1"/>
        </p:nvSpPr>
        <p:spPr bwMode="auto">
          <a:xfrm flipV="1">
            <a:off x="7107238" y="6538913"/>
            <a:ext cx="2022475" cy="61912"/>
          </a:xfrm>
          <a:prstGeom prst="rect">
            <a:avLst/>
          </a:prstGeom>
          <a:gradFill rotWithShape="0">
            <a:gsLst>
              <a:gs pos="0">
                <a:schemeClr val="accent2"/>
              </a:gs>
              <a:gs pos="100000">
                <a:srgbClr val="DDDDDD"/>
              </a:gs>
            </a:gsLst>
            <a:lin ang="0" scaled="1"/>
          </a:gradFill>
          <a:ln w="9525">
            <a:noFill/>
            <a:miter lim="800000"/>
            <a:headEnd/>
            <a:tailEnd/>
          </a:ln>
        </p:spPr>
        <p:txBody>
          <a:bodyPr rot="10800000" wrap="none" lIns="82981" tIns="41493" rIns="82981" bIns="41493" anchor="ctr"/>
          <a:lstStyle/>
          <a:p>
            <a:pPr algn="ctr" defTabSz="827088"/>
            <a:endParaRPr lang="en-US" sz="2000">
              <a:solidFill>
                <a:srgbClr val="000000"/>
              </a:solidFill>
            </a:endParaRPr>
          </a:p>
        </p:txBody>
      </p:sp>
      <p:sp>
        <p:nvSpPr>
          <p:cNvPr id="2053" name="Text Box 5"/>
          <p:cNvSpPr txBox="1">
            <a:spLocks noChangeArrowheads="1"/>
          </p:cNvSpPr>
          <p:nvPr userDrawn="1"/>
        </p:nvSpPr>
        <p:spPr bwMode="auto">
          <a:xfrm>
            <a:off x="1844675" y="6323013"/>
            <a:ext cx="5268913" cy="268287"/>
          </a:xfrm>
          <a:prstGeom prst="rect">
            <a:avLst/>
          </a:prstGeom>
          <a:noFill/>
          <a:ln w="9525">
            <a:noFill/>
            <a:miter lim="800000"/>
            <a:headEnd/>
            <a:tailEnd/>
          </a:ln>
        </p:spPr>
        <p:txBody>
          <a:bodyPr wrap="none" lIns="82981" tIns="41493" rIns="82981" bIns="41493">
            <a:spAutoFit/>
          </a:bodyPr>
          <a:lstStyle/>
          <a:p>
            <a:pPr defTabSz="828675"/>
            <a:r>
              <a:rPr lang="en-US" sz="1200" b="1" i="1">
                <a:solidFill>
                  <a:srgbClr val="000000"/>
                </a:solidFill>
              </a:rPr>
              <a:t>Air University: The Intellectual and Leadership Center of the Air Force</a:t>
            </a:r>
          </a:p>
        </p:txBody>
      </p:sp>
      <p:sp>
        <p:nvSpPr>
          <p:cNvPr id="2054"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p:spPr>
        <p:txBody>
          <a:bodyPr rot="10800000" wrap="none" lIns="82981" tIns="41493" rIns="82981" bIns="41493" anchor="ctr"/>
          <a:lstStyle/>
          <a:p>
            <a:pPr algn="ctr" defTabSz="827088"/>
            <a:endParaRPr lang="en-US" sz="2000">
              <a:solidFill>
                <a:srgbClr val="000000"/>
              </a:solidFill>
            </a:endParaRPr>
          </a:p>
        </p:txBody>
      </p:sp>
      <p:sp>
        <p:nvSpPr>
          <p:cNvPr id="2055" name="Rectangle 9"/>
          <p:cNvSpPr>
            <a:spLocks noGrp="1" noChangeArrowheads="1"/>
          </p:cNvSpPr>
          <p:nvPr>
            <p:ph type="title"/>
          </p:nvPr>
        </p:nvSpPr>
        <p:spPr bwMode="auto">
          <a:xfrm>
            <a:off x="533400" y="0"/>
            <a:ext cx="7772400" cy="10287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2056"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w="9525">
            <a:noFill/>
            <a:miter lim="800000"/>
            <a:headEnd/>
            <a:tailEnd/>
          </a:ln>
        </p:spPr>
        <p:txBody>
          <a:bodyPr wrap="none" lIns="91043" tIns="45520" rIns="91043" bIns="45520" anchor="ctr"/>
          <a:lstStyle/>
          <a:p>
            <a:endParaRPr lang="en-US">
              <a:solidFill>
                <a:srgbClr val="000000"/>
              </a:solidFill>
            </a:endParaRPr>
          </a:p>
        </p:txBody>
      </p:sp>
      <p:sp>
        <p:nvSpPr>
          <p:cNvPr id="2057" name="Text Box 13"/>
          <p:cNvSpPr txBox="1">
            <a:spLocks noChangeArrowheads="1"/>
          </p:cNvSpPr>
          <p:nvPr userDrawn="1"/>
        </p:nvSpPr>
        <p:spPr bwMode="auto">
          <a:xfrm>
            <a:off x="0" y="6526213"/>
            <a:ext cx="9144000" cy="268287"/>
          </a:xfrm>
          <a:prstGeom prst="rect">
            <a:avLst/>
          </a:prstGeom>
          <a:noFill/>
          <a:ln w="9525">
            <a:noFill/>
            <a:miter lim="800000"/>
            <a:headEnd/>
            <a:tailEnd/>
          </a:ln>
        </p:spPr>
        <p:txBody>
          <a:bodyPr lIns="82225" tIns="41121" rIns="82225" bIns="41121">
            <a:spAutoFit/>
          </a:bodyPr>
          <a:lstStyle/>
          <a:p>
            <a:pPr algn="ctr" defTabSz="820738"/>
            <a:r>
              <a:rPr lang="en-US" sz="1200" b="1" i="1">
                <a:solidFill>
                  <a:srgbClr val="000000"/>
                </a:solidFill>
              </a:rPr>
              <a:t>Aim High … Fly-Fight-Win</a:t>
            </a:r>
            <a:endParaRPr lang="en-US" sz="1200" i="1">
              <a:solidFill>
                <a:srgbClr val="000000"/>
              </a:solidFill>
            </a:endParaRPr>
          </a:p>
        </p:txBody>
      </p:sp>
      <p:sp>
        <p:nvSpPr>
          <p:cNvPr id="2058" name="Text Box 7"/>
          <p:cNvSpPr txBox="1">
            <a:spLocks noChangeArrowheads="1"/>
          </p:cNvSpPr>
          <p:nvPr userDrawn="1"/>
        </p:nvSpPr>
        <p:spPr bwMode="auto">
          <a:xfrm>
            <a:off x="2438400" y="858838"/>
            <a:ext cx="3937000" cy="284162"/>
          </a:xfrm>
          <a:prstGeom prst="rect">
            <a:avLst/>
          </a:prstGeom>
          <a:noFill/>
          <a:ln w="9525">
            <a:noFill/>
            <a:miter lim="800000"/>
            <a:headEnd/>
            <a:tailEnd/>
          </a:ln>
        </p:spPr>
        <p:txBody>
          <a:bodyPr wrap="none" lIns="83302" tIns="41652" rIns="83302" bIns="41652">
            <a:spAutoFit/>
          </a:bodyPr>
          <a:lstStyle/>
          <a:p>
            <a:pPr defTabSz="831850" eaLnBrk="0" hangingPunct="0"/>
            <a:r>
              <a:rPr lang="en-US" sz="1300" b="1" i="1">
                <a:solidFill>
                  <a:srgbClr val="000000"/>
                </a:solidFill>
              </a:rPr>
              <a:t>The AFIT of Today is the Air Force of Tomorrow</a:t>
            </a:r>
          </a:p>
        </p:txBody>
      </p:sp>
      <p:pic>
        <p:nvPicPr>
          <p:cNvPr id="2059" name="Picture 10"/>
          <p:cNvPicPr>
            <a:picLocks noChangeAspect="1"/>
          </p:cNvPicPr>
          <p:nvPr userDrawn="1"/>
        </p:nvPicPr>
        <p:blipFill>
          <a:blip r:embed="rId11" cstate="print"/>
          <a:srcRect/>
          <a:stretch>
            <a:fillRect/>
          </a:stretch>
        </p:blipFill>
        <p:spPr bwMode="auto">
          <a:xfrm>
            <a:off x="152400" y="160338"/>
            <a:ext cx="719138" cy="677862"/>
          </a:xfrm>
          <a:prstGeom prst="rect">
            <a:avLst/>
          </a:prstGeom>
          <a:noFill/>
          <a:ln w="9525">
            <a:noFill/>
            <a:miter lim="800000"/>
            <a:headEnd/>
            <a:tailEnd/>
          </a:ln>
        </p:spPr>
      </p:pic>
      <p:pic>
        <p:nvPicPr>
          <p:cNvPr id="12" name="Picture 11" descr="AFIT(good)"/>
          <p:cNvPicPr>
            <a:picLocks noChangeAspect="1" noChangeArrowheads="1"/>
          </p:cNvPicPr>
          <p:nvPr userDrawn="1"/>
        </p:nvPicPr>
        <p:blipFill>
          <a:blip r:embed="rId12" cstate="print">
            <a:duotone>
              <a:prstClr val="black"/>
              <a:schemeClr val="accent2">
                <a:tint val="45000"/>
                <a:satMod val="400000"/>
              </a:schemeClr>
            </a:duotone>
          </a:blip>
          <a:srcRect/>
          <a:stretch>
            <a:fillRect/>
          </a:stretch>
        </p:blipFill>
        <p:spPr bwMode="auto">
          <a:xfrm>
            <a:off x="7620000" y="220080"/>
            <a:ext cx="1447800" cy="61812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220" r:id="rId1"/>
    <p:sldLayoutId id="2147484214" r:id="rId2"/>
    <p:sldLayoutId id="2147484215" r:id="rId3"/>
    <p:sldLayoutId id="2147484221" r:id="rId4"/>
    <p:sldLayoutId id="2147484216" r:id="rId5"/>
    <p:sldLayoutId id="2147484222" r:id="rId6"/>
    <p:sldLayoutId id="2147484223" r:id="rId7"/>
    <p:sldLayoutId id="2147484217" r:id="rId8"/>
    <p:sldLayoutId id="2147484224" r:id="rId9"/>
  </p:sldLayoutIdLst>
  <p:transition/>
  <p:hf hdr="0" dt="0"/>
  <p:txStyles>
    <p:titleStyle>
      <a:lvl1pPr algn="ctr" rtl="0" eaLnBrk="0" fontAlgn="base" hangingPunct="0">
        <a:spcBef>
          <a:spcPct val="0"/>
        </a:spcBef>
        <a:spcAft>
          <a:spcPct val="0"/>
        </a:spcAft>
        <a:defRPr sz="3600" b="1">
          <a:solidFill>
            <a:schemeClr val="tx1"/>
          </a:solidFill>
          <a:latin typeface="+mj-lt"/>
          <a:ea typeface="+mj-ea"/>
          <a:cs typeface="+mj-cs"/>
        </a:defRPr>
      </a:lvl1pPr>
      <a:lvl2pPr algn="ctr" rtl="0" eaLnBrk="0" fontAlgn="base" hangingPunct="0">
        <a:spcBef>
          <a:spcPct val="0"/>
        </a:spcBef>
        <a:spcAft>
          <a:spcPct val="0"/>
        </a:spcAft>
        <a:defRPr sz="3600" b="1">
          <a:solidFill>
            <a:schemeClr val="tx1"/>
          </a:solidFill>
          <a:latin typeface="Arial" charset="0"/>
        </a:defRPr>
      </a:lvl2pPr>
      <a:lvl3pPr algn="ctr" rtl="0" eaLnBrk="0" fontAlgn="base" hangingPunct="0">
        <a:spcBef>
          <a:spcPct val="0"/>
        </a:spcBef>
        <a:spcAft>
          <a:spcPct val="0"/>
        </a:spcAft>
        <a:defRPr sz="3600" b="1">
          <a:solidFill>
            <a:schemeClr val="tx1"/>
          </a:solidFill>
          <a:latin typeface="Arial" charset="0"/>
        </a:defRPr>
      </a:lvl3pPr>
      <a:lvl4pPr algn="ctr" rtl="0" eaLnBrk="0" fontAlgn="base" hangingPunct="0">
        <a:spcBef>
          <a:spcPct val="0"/>
        </a:spcBef>
        <a:spcAft>
          <a:spcPct val="0"/>
        </a:spcAft>
        <a:defRPr sz="3600" b="1">
          <a:solidFill>
            <a:schemeClr val="tx1"/>
          </a:solidFill>
          <a:latin typeface="Arial" charset="0"/>
        </a:defRPr>
      </a:lvl4pPr>
      <a:lvl5pPr algn="ctr" rtl="0" eaLnBrk="0" fontAlgn="base" hangingPunct="0">
        <a:spcBef>
          <a:spcPct val="0"/>
        </a:spcBef>
        <a:spcAft>
          <a:spcPct val="0"/>
        </a:spcAft>
        <a:defRPr sz="3600" b="1">
          <a:solidFill>
            <a:schemeClr val="tx1"/>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81000" y="1447800"/>
            <a:ext cx="8224838" cy="4114800"/>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1588" y="6489700"/>
            <a:ext cx="1811337" cy="60325"/>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mn-cs"/>
            </a:endParaRPr>
          </a:p>
        </p:txBody>
      </p:sp>
      <p:sp>
        <p:nvSpPr>
          <p:cNvPr id="972804" name="Rectangle 4"/>
          <p:cNvSpPr>
            <a:spLocks noChangeArrowheads="1"/>
          </p:cNvSpPr>
          <p:nvPr userDrawn="1"/>
        </p:nvSpPr>
        <p:spPr bwMode="auto">
          <a:xfrm flipV="1">
            <a:off x="7107238" y="6500813"/>
            <a:ext cx="2022475" cy="619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mn-cs"/>
            </a:endParaRPr>
          </a:p>
        </p:txBody>
      </p:sp>
      <p:sp>
        <p:nvSpPr>
          <p:cNvPr id="972805" name="Text Box 5"/>
          <p:cNvSpPr txBox="1">
            <a:spLocks noChangeArrowheads="1"/>
          </p:cNvSpPr>
          <p:nvPr userDrawn="1"/>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000000"/>
                </a:solidFill>
                <a:latin typeface="Arial"/>
                <a:cs typeface="+mn-cs"/>
              </a:rPr>
              <a:t>Air University: The Intellectual and Leadership Center of the Air Force</a:t>
            </a:r>
          </a:p>
        </p:txBody>
      </p:sp>
      <p:sp>
        <p:nvSpPr>
          <p:cNvPr id="972808"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mn-cs"/>
            </a:endParaRPr>
          </a:p>
        </p:txBody>
      </p:sp>
      <p:sp>
        <p:nvSpPr>
          <p:cNvPr id="1031" name="Rectangle 9"/>
          <p:cNvSpPr>
            <a:spLocks noGrp="1" noChangeArrowheads="1"/>
          </p:cNvSpPr>
          <p:nvPr>
            <p:ph type="title"/>
          </p:nvPr>
        </p:nvSpPr>
        <p:spPr bwMode="auto">
          <a:xfrm>
            <a:off x="533400" y="0"/>
            <a:ext cx="7772400" cy="93345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mn-cs"/>
            </a:endParaRPr>
          </a:p>
        </p:txBody>
      </p:sp>
      <p:sp>
        <p:nvSpPr>
          <p:cNvPr id="13" name="Text Box 13"/>
          <p:cNvSpPr txBox="1">
            <a:spLocks noChangeArrowheads="1"/>
          </p:cNvSpPr>
          <p:nvPr userDrawn="1"/>
        </p:nvSpPr>
        <p:spPr bwMode="auto">
          <a:xfrm>
            <a:off x="0" y="6589713"/>
            <a:ext cx="9144000" cy="268287"/>
          </a:xfrm>
          <a:prstGeom prst="rect">
            <a:avLst/>
          </a:prstGeom>
          <a:noFill/>
          <a:ln w="9525">
            <a:noFill/>
            <a:miter lim="800000"/>
            <a:headEnd/>
            <a:tailEnd/>
          </a:ln>
          <a:effectLst/>
        </p:spPr>
        <p:txBody>
          <a:bodyPr lIns="82225" tIns="41121" rIns="82225" bIns="41121">
            <a:spAutoFit/>
          </a:bodyPr>
          <a:lstStyle/>
          <a:p>
            <a:pPr algn="ctr" defTabSz="820738" fontAlgn="auto">
              <a:spcBef>
                <a:spcPts val="0"/>
              </a:spcBef>
              <a:spcAft>
                <a:spcPts val="0"/>
              </a:spcAft>
              <a:defRPr/>
            </a:pPr>
            <a:r>
              <a:rPr lang="en-US" sz="1200" b="1" i="1" dirty="0">
                <a:solidFill>
                  <a:srgbClr val="000000"/>
                </a:solidFill>
                <a:latin typeface="Arial"/>
                <a:cs typeface="+mn-cs"/>
              </a:rPr>
              <a:t>Aim High … Fly-Fight-Win</a:t>
            </a:r>
            <a:endParaRPr lang="en-US" sz="1200" i="1" dirty="0">
              <a:solidFill>
                <a:srgbClr val="000000"/>
              </a:solidFill>
              <a:latin typeface="Arial"/>
              <a:cs typeface="+mn-cs"/>
            </a:endParaRPr>
          </a:p>
        </p:txBody>
      </p:sp>
      <p:sp>
        <p:nvSpPr>
          <p:cNvPr id="15" name="Text Box 7"/>
          <p:cNvSpPr txBox="1">
            <a:spLocks noChangeArrowheads="1"/>
          </p:cNvSpPr>
          <p:nvPr userDrawn="1"/>
        </p:nvSpPr>
        <p:spPr bwMode="auto">
          <a:xfrm>
            <a:off x="2438400" y="858838"/>
            <a:ext cx="3976688" cy="284162"/>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000000"/>
                </a:solidFill>
                <a:latin typeface="Arial"/>
                <a:cs typeface="+mn-cs"/>
              </a:rPr>
              <a:t>The AFIT of Today is the Air Force of Tomorrow</a:t>
            </a:r>
          </a:p>
        </p:txBody>
      </p:sp>
      <p:pic>
        <p:nvPicPr>
          <p:cNvPr id="1035" name="Picture 15"/>
          <p:cNvPicPr>
            <a:picLocks/>
          </p:cNvPicPr>
          <p:nvPr userDrawn="1"/>
        </p:nvPicPr>
        <p:blipFill>
          <a:blip r:embed="rId6" cstate="print"/>
          <a:srcRect/>
          <a:stretch>
            <a:fillRect/>
          </a:stretch>
        </p:blipFill>
        <p:spPr bwMode="auto">
          <a:xfrm>
            <a:off x="53975" y="42863"/>
            <a:ext cx="803275" cy="739775"/>
          </a:xfrm>
          <a:prstGeom prst="rect">
            <a:avLst/>
          </a:prstGeom>
          <a:noFill/>
          <a:ln w="9525">
            <a:noFill/>
            <a:miter lim="800000"/>
            <a:headEnd/>
            <a:tailEnd/>
          </a:ln>
        </p:spPr>
      </p:pic>
      <p:pic>
        <p:nvPicPr>
          <p:cNvPr id="1036" name="Picture 13"/>
          <p:cNvPicPr>
            <a:picLocks noChangeAspect="1"/>
          </p:cNvPicPr>
          <p:nvPr userDrawn="1"/>
        </p:nvPicPr>
        <p:blipFill>
          <a:blip r:embed="rId7" cstate="print">
            <a:clrChange>
              <a:clrFrom>
                <a:srgbClr val="000000"/>
              </a:clrFrom>
              <a:clrTo>
                <a:srgbClr val="000000">
                  <a:alpha val="0"/>
                </a:srgbClr>
              </a:clrTo>
            </a:clrChange>
          </a:blip>
          <a:srcRect t="18147" b="25000"/>
          <a:stretch>
            <a:fillRect/>
          </a:stretch>
        </p:blipFill>
        <p:spPr bwMode="auto">
          <a:xfrm>
            <a:off x="7713663" y="133350"/>
            <a:ext cx="1430337" cy="649288"/>
          </a:xfrm>
          <a:prstGeom prst="rect">
            <a:avLst/>
          </a:prstGeom>
          <a:noFill/>
          <a:ln w="9525">
            <a:noFill/>
            <a:miter lim="800000"/>
            <a:headEnd/>
            <a:tailEnd/>
          </a:ln>
        </p:spPr>
      </p:pic>
      <p:sp>
        <p:nvSpPr>
          <p:cNvPr id="14" name="Rounded Rectangle 13"/>
          <p:cNvSpPr>
            <a:spLocks noChangeArrowheads="1"/>
          </p:cNvSpPr>
          <p:nvPr userDrawn="1"/>
        </p:nvSpPr>
        <p:spPr bwMode="auto">
          <a:xfrm>
            <a:off x="7547428" y="-3809"/>
            <a:ext cx="1203665" cy="11801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000" b="1" dirty="0">
                <a:solidFill>
                  <a:srgbClr val="FFFFFF"/>
                </a:solidFill>
              </a:rPr>
              <a:t>UNCLASSIFIED</a:t>
            </a:r>
          </a:p>
        </p:txBody>
      </p:sp>
      <p:sp>
        <p:nvSpPr>
          <p:cNvPr id="16" name="Rounded Rectangle 15"/>
          <p:cNvSpPr>
            <a:spLocks noChangeArrowheads="1"/>
          </p:cNvSpPr>
          <p:nvPr userDrawn="1"/>
        </p:nvSpPr>
        <p:spPr bwMode="auto">
          <a:xfrm>
            <a:off x="123371" y="6621962"/>
            <a:ext cx="1203665" cy="11801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000" b="1" dirty="0">
                <a:solidFill>
                  <a:srgbClr val="FFFFFF"/>
                </a:solidFill>
              </a:rPr>
              <a:t>UNCLASSIFIED</a:t>
            </a:r>
          </a:p>
        </p:txBody>
      </p:sp>
    </p:spTree>
    <p:extLst>
      <p:ext uri="{BB962C8B-B14F-4D97-AF65-F5344CB8AC3E}">
        <p14:creationId xmlns:p14="http://schemas.microsoft.com/office/powerpoint/2010/main" val="3624566768"/>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31" r:id="rId3"/>
    <p:sldLayoutId id="2147484232" r:id="rId4"/>
  </p:sldLayoutIdLst>
  <p:transition/>
  <p:hf hdr="0" dt="0"/>
  <p:txStyles>
    <p:titleStyle>
      <a:lvl1pPr algn="ctr" rtl="0" eaLnBrk="0" fontAlgn="base" hangingPunct="0">
        <a:spcBef>
          <a:spcPct val="0"/>
        </a:spcBef>
        <a:spcAft>
          <a:spcPct val="0"/>
        </a:spcAft>
        <a:defRPr sz="3600" b="1">
          <a:solidFill>
            <a:srgbClr val="FFFFFF"/>
          </a:solidFill>
          <a:latin typeface="+mj-lt"/>
          <a:ea typeface="+mj-ea"/>
          <a:cs typeface="+mj-cs"/>
        </a:defRPr>
      </a:lvl1pPr>
      <a:lvl2pPr algn="ctr" rtl="0" eaLnBrk="0" fontAlgn="base" hangingPunct="0">
        <a:spcBef>
          <a:spcPct val="0"/>
        </a:spcBef>
        <a:spcAft>
          <a:spcPct val="0"/>
        </a:spcAft>
        <a:defRPr sz="3600" b="1">
          <a:solidFill>
            <a:srgbClr val="FFFFFF"/>
          </a:solidFill>
          <a:latin typeface="Arial" charset="0"/>
        </a:defRPr>
      </a:lvl2pPr>
      <a:lvl3pPr algn="ctr" rtl="0" eaLnBrk="0" fontAlgn="base" hangingPunct="0">
        <a:spcBef>
          <a:spcPct val="0"/>
        </a:spcBef>
        <a:spcAft>
          <a:spcPct val="0"/>
        </a:spcAft>
        <a:defRPr sz="3600" b="1">
          <a:solidFill>
            <a:srgbClr val="FFFFFF"/>
          </a:solidFill>
          <a:latin typeface="Arial" charset="0"/>
        </a:defRPr>
      </a:lvl3pPr>
      <a:lvl4pPr algn="ctr" rtl="0" eaLnBrk="0" fontAlgn="base" hangingPunct="0">
        <a:spcBef>
          <a:spcPct val="0"/>
        </a:spcBef>
        <a:spcAft>
          <a:spcPct val="0"/>
        </a:spcAft>
        <a:defRPr sz="3600" b="1">
          <a:solidFill>
            <a:srgbClr val="FFFFFF"/>
          </a:solidFill>
          <a:latin typeface="Arial" charset="0"/>
        </a:defRPr>
      </a:lvl4pPr>
      <a:lvl5pPr algn="ctr" rtl="0" eaLnBrk="0" fontAlgn="base" hangingPunct="0">
        <a:spcBef>
          <a:spcPct val="0"/>
        </a:spcBef>
        <a:spcAft>
          <a:spcPct val="0"/>
        </a:spcAft>
        <a:defRPr sz="3600" b="1">
          <a:solidFill>
            <a:srgbClr val="FFFFFF"/>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81000" y="1447800"/>
            <a:ext cx="8224838" cy="4114800"/>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1588" y="6489700"/>
            <a:ext cx="1811337" cy="60325"/>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mn-cs"/>
            </a:endParaRPr>
          </a:p>
        </p:txBody>
      </p:sp>
      <p:sp>
        <p:nvSpPr>
          <p:cNvPr id="972804" name="Rectangle 4"/>
          <p:cNvSpPr>
            <a:spLocks noChangeArrowheads="1"/>
          </p:cNvSpPr>
          <p:nvPr userDrawn="1"/>
        </p:nvSpPr>
        <p:spPr bwMode="auto">
          <a:xfrm flipV="1">
            <a:off x="7107238" y="6500813"/>
            <a:ext cx="2022475" cy="619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mn-cs"/>
            </a:endParaRPr>
          </a:p>
        </p:txBody>
      </p:sp>
      <p:sp>
        <p:nvSpPr>
          <p:cNvPr id="972805" name="Text Box 5"/>
          <p:cNvSpPr txBox="1">
            <a:spLocks noChangeArrowheads="1"/>
          </p:cNvSpPr>
          <p:nvPr userDrawn="1"/>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000000"/>
                </a:solidFill>
                <a:latin typeface="Arial"/>
                <a:cs typeface="+mn-cs"/>
              </a:rPr>
              <a:t>Air University: The Intellectual and Leadership Center of the Air Force</a:t>
            </a:r>
          </a:p>
        </p:txBody>
      </p:sp>
      <p:sp>
        <p:nvSpPr>
          <p:cNvPr id="972808"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mn-cs"/>
            </a:endParaRPr>
          </a:p>
        </p:txBody>
      </p:sp>
      <p:sp>
        <p:nvSpPr>
          <p:cNvPr id="1031" name="Rectangle 9"/>
          <p:cNvSpPr>
            <a:spLocks noGrp="1" noChangeArrowheads="1"/>
          </p:cNvSpPr>
          <p:nvPr>
            <p:ph type="title"/>
          </p:nvPr>
        </p:nvSpPr>
        <p:spPr bwMode="auto">
          <a:xfrm>
            <a:off x="533400" y="0"/>
            <a:ext cx="7772400" cy="93345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mn-cs"/>
            </a:endParaRPr>
          </a:p>
        </p:txBody>
      </p:sp>
      <p:sp>
        <p:nvSpPr>
          <p:cNvPr id="13" name="Text Box 13"/>
          <p:cNvSpPr txBox="1">
            <a:spLocks noChangeArrowheads="1"/>
          </p:cNvSpPr>
          <p:nvPr userDrawn="1"/>
        </p:nvSpPr>
        <p:spPr bwMode="auto">
          <a:xfrm>
            <a:off x="0" y="6589713"/>
            <a:ext cx="9144000" cy="268287"/>
          </a:xfrm>
          <a:prstGeom prst="rect">
            <a:avLst/>
          </a:prstGeom>
          <a:noFill/>
          <a:ln w="9525">
            <a:noFill/>
            <a:miter lim="800000"/>
            <a:headEnd/>
            <a:tailEnd/>
          </a:ln>
          <a:effectLst/>
        </p:spPr>
        <p:txBody>
          <a:bodyPr lIns="82225" tIns="41121" rIns="82225" bIns="41121">
            <a:spAutoFit/>
          </a:bodyPr>
          <a:lstStyle/>
          <a:p>
            <a:pPr algn="ctr" defTabSz="820738" fontAlgn="auto">
              <a:spcBef>
                <a:spcPts val="0"/>
              </a:spcBef>
              <a:spcAft>
                <a:spcPts val="0"/>
              </a:spcAft>
              <a:defRPr/>
            </a:pPr>
            <a:r>
              <a:rPr lang="en-US" sz="1200" b="1" i="1" dirty="0">
                <a:solidFill>
                  <a:srgbClr val="000000"/>
                </a:solidFill>
                <a:latin typeface="Arial"/>
                <a:cs typeface="+mn-cs"/>
              </a:rPr>
              <a:t>Aim High … Fly-Fight-Win</a:t>
            </a:r>
            <a:endParaRPr lang="en-US" sz="1200" i="1" dirty="0">
              <a:solidFill>
                <a:srgbClr val="000000"/>
              </a:solidFill>
              <a:latin typeface="Arial"/>
              <a:cs typeface="+mn-cs"/>
            </a:endParaRPr>
          </a:p>
        </p:txBody>
      </p:sp>
      <p:sp>
        <p:nvSpPr>
          <p:cNvPr id="15" name="Text Box 7"/>
          <p:cNvSpPr txBox="1">
            <a:spLocks noChangeArrowheads="1"/>
          </p:cNvSpPr>
          <p:nvPr userDrawn="1"/>
        </p:nvSpPr>
        <p:spPr bwMode="auto">
          <a:xfrm>
            <a:off x="2438400" y="858838"/>
            <a:ext cx="3976688" cy="284162"/>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000000"/>
                </a:solidFill>
                <a:latin typeface="Arial"/>
                <a:cs typeface="+mn-cs"/>
              </a:rPr>
              <a:t>The AFIT of Today is the Air Force of Tomorrow</a:t>
            </a:r>
          </a:p>
        </p:txBody>
      </p:sp>
      <p:pic>
        <p:nvPicPr>
          <p:cNvPr id="1035" name="Picture 15"/>
          <p:cNvPicPr>
            <a:picLocks/>
          </p:cNvPicPr>
          <p:nvPr userDrawn="1"/>
        </p:nvPicPr>
        <p:blipFill>
          <a:blip r:embed="rId4" cstate="print"/>
          <a:srcRect/>
          <a:stretch>
            <a:fillRect/>
          </a:stretch>
        </p:blipFill>
        <p:spPr bwMode="auto">
          <a:xfrm>
            <a:off x="53975" y="42863"/>
            <a:ext cx="803275" cy="739775"/>
          </a:xfrm>
          <a:prstGeom prst="rect">
            <a:avLst/>
          </a:prstGeom>
          <a:noFill/>
          <a:ln w="9525">
            <a:noFill/>
            <a:miter lim="800000"/>
            <a:headEnd/>
            <a:tailEnd/>
          </a:ln>
        </p:spPr>
      </p:pic>
      <p:pic>
        <p:nvPicPr>
          <p:cNvPr id="1036" name="Picture 13"/>
          <p:cNvPicPr>
            <a:picLocks noChangeAspect="1"/>
          </p:cNvPicPr>
          <p:nvPr userDrawn="1"/>
        </p:nvPicPr>
        <p:blipFill>
          <a:blip r:embed="rId5" cstate="print">
            <a:clrChange>
              <a:clrFrom>
                <a:srgbClr val="000000"/>
              </a:clrFrom>
              <a:clrTo>
                <a:srgbClr val="000000">
                  <a:alpha val="0"/>
                </a:srgbClr>
              </a:clrTo>
            </a:clrChange>
          </a:blip>
          <a:srcRect t="18147" b="25000"/>
          <a:stretch>
            <a:fillRect/>
          </a:stretch>
        </p:blipFill>
        <p:spPr bwMode="auto">
          <a:xfrm>
            <a:off x="7713663" y="133350"/>
            <a:ext cx="1430337" cy="649288"/>
          </a:xfrm>
          <a:prstGeom prst="rect">
            <a:avLst/>
          </a:prstGeom>
          <a:noFill/>
          <a:ln w="9525">
            <a:noFill/>
            <a:miter lim="800000"/>
            <a:headEnd/>
            <a:tailEnd/>
          </a:ln>
        </p:spPr>
      </p:pic>
      <p:sp>
        <p:nvSpPr>
          <p:cNvPr id="16" name="Rounded Rectangle 15"/>
          <p:cNvSpPr>
            <a:spLocks noChangeArrowheads="1"/>
          </p:cNvSpPr>
          <p:nvPr userDrawn="1"/>
        </p:nvSpPr>
        <p:spPr bwMode="auto">
          <a:xfrm>
            <a:off x="3276600" y="6072052"/>
            <a:ext cx="1965665" cy="222522"/>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600" b="1" dirty="0">
                <a:solidFill>
                  <a:srgbClr val="FFFFFF"/>
                </a:solidFill>
              </a:rPr>
              <a:t>UNCLASSIFIED</a:t>
            </a:r>
          </a:p>
        </p:txBody>
      </p:sp>
    </p:spTree>
    <p:extLst>
      <p:ext uri="{BB962C8B-B14F-4D97-AF65-F5344CB8AC3E}">
        <p14:creationId xmlns:p14="http://schemas.microsoft.com/office/powerpoint/2010/main" val="475075730"/>
      </p:ext>
    </p:extLst>
  </p:cSld>
  <p:clrMap bg1="lt1" tx1="dk1" bg2="lt2" tx2="dk2" accent1="accent1" accent2="accent2" accent3="accent3" accent4="accent4" accent5="accent5" accent6="accent6" hlink="hlink" folHlink="folHlink"/>
  <p:sldLayoutIdLst>
    <p:sldLayoutId id="2147484229" r:id="rId1"/>
    <p:sldLayoutId id="2147484230" r:id="rId2"/>
  </p:sldLayoutIdLst>
  <p:transition/>
  <p:hf hdr="0" dt="0"/>
  <p:txStyles>
    <p:titleStyle>
      <a:lvl1pPr algn="ctr" rtl="0" eaLnBrk="0" fontAlgn="base" hangingPunct="0">
        <a:spcBef>
          <a:spcPct val="0"/>
        </a:spcBef>
        <a:spcAft>
          <a:spcPct val="0"/>
        </a:spcAft>
        <a:defRPr sz="3600" b="1">
          <a:solidFill>
            <a:srgbClr val="FFFFFF"/>
          </a:solidFill>
          <a:latin typeface="+mj-lt"/>
          <a:ea typeface="+mj-ea"/>
          <a:cs typeface="+mj-cs"/>
        </a:defRPr>
      </a:lvl1pPr>
      <a:lvl2pPr algn="ctr" rtl="0" eaLnBrk="0" fontAlgn="base" hangingPunct="0">
        <a:spcBef>
          <a:spcPct val="0"/>
        </a:spcBef>
        <a:spcAft>
          <a:spcPct val="0"/>
        </a:spcAft>
        <a:defRPr sz="3600" b="1">
          <a:solidFill>
            <a:srgbClr val="FFFFFF"/>
          </a:solidFill>
          <a:latin typeface="Arial" charset="0"/>
        </a:defRPr>
      </a:lvl2pPr>
      <a:lvl3pPr algn="ctr" rtl="0" eaLnBrk="0" fontAlgn="base" hangingPunct="0">
        <a:spcBef>
          <a:spcPct val="0"/>
        </a:spcBef>
        <a:spcAft>
          <a:spcPct val="0"/>
        </a:spcAft>
        <a:defRPr sz="3600" b="1">
          <a:solidFill>
            <a:srgbClr val="FFFFFF"/>
          </a:solidFill>
          <a:latin typeface="Arial" charset="0"/>
        </a:defRPr>
      </a:lvl3pPr>
      <a:lvl4pPr algn="ctr" rtl="0" eaLnBrk="0" fontAlgn="base" hangingPunct="0">
        <a:spcBef>
          <a:spcPct val="0"/>
        </a:spcBef>
        <a:spcAft>
          <a:spcPct val="0"/>
        </a:spcAft>
        <a:defRPr sz="3600" b="1">
          <a:solidFill>
            <a:srgbClr val="FFFFFF"/>
          </a:solidFill>
          <a:latin typeface="Arial" charset="0"/>
        </a:defRPr>
      </a:lvl4pPr>
      <a:lvl5pPr algn="ctr" rtl="0" eaLnBrk="0" fontAlgn="base" hangingPunct="0">
        <a:spcBef>
          <a:spcPct val="0"/>
        </a:spcBef>
        <a:spcAft>
          <a:spcPct val="0"/>
        </a:spcAft>
        <a:defRPr sz="3600" b="1">
          <a:solidFill>
            <a:srgbClr val="FFFFFF"/>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lbert.peak@afit.edu"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mailto:elbert.peak@afit.edu"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9"/>
          <p:cNvSpPr txBox="1">
            <a:spLocks noChangeArrowheads="1"/>
          </p:cNvSpPr>
          <p:nvPr/>
        </p:nvSpPr>
        <p:spPr bwMode="auto">
          <a:xfrm>
            <a:off x="838200" y="304800"/>
            <a:ext cx="6778625" cy="600075"/>
          </a:xfrm>
          <a:prstGeom prst="rect">
            <a:avLst/>
          </a:prstGeom>
          <a:noFill/>
          <a:ln w="9525">
            <a:noFill/>
            <a:miter lim="800000"/>
            <a:headEnd/>
            <a:tailEnd/>
          </a:ln>
          <a:effectLst/>
        </p:spPr>
        <p:txBody>
          <a:bodyPr wrap="none" lIns="91406" tIns="45703" rIns="91406" bIns="45703">
            <a:spAutoFit/>
          </a:bodyPr>
          <a:lstStyle/>
          <a:p>
            <a:pPr defTabSz="914314" eaLnBrk="0" hangingPunct="0">
              <a:defRPr/>
            </a:pPr>
            <a:r>
              <a:rPr lang="en-US" sz="3300" b="1" dirty="0">
                <a:solidFill>
                  <a:srgbClr val="002060"/>
                </a:solidFill>
                <a:effectLst>
                  <a:outerShdw blurRad="38100" dist="38100" dir="2700000" algn="tl">
                    <a:srgbClr val="C0C0C0"/>
                  </a:outerShdw>
                </a:effectLst>
              </a:rPr>
              <a:t>Air Force Institute of Technology</a:t>
            </a:r>
          </a:p>
        </p:txBody>
      </p:sp>
      <p:sp>
        <p:nvSpPr>
          <p:cNvPr id="2" name="Title 1"/>
          <p:cNvSpPr>
            <a:spLocks noGrp="1"/>
          </p:cNvSpPr>
          <p:nvPr>
            <p:ph type="ctrTitle"/>
          </p:nvPr>
        </p:nvSpPr>
        <p:spPr>
          <a:xfrm>
            <a:off x="3734184" y="1512415"/>
            <a:ext cx="4985767" cy="2133600"/>
          </a:xfrm>
        </p:spPr>
        <p:txBody>
          <a:bodyPr/>
          <a:lstStyle/>
          <a:p>
            <a:pPr>
              <a:defRPr/>
            </a:pPr>
            <a:r>
              <a:rPr lang="en-US" dirty="0"/>
              <a:t>Industrial Control Systems</a:t>
            </a:r>
            <a:br>
              <a:rPr lang="en-US" dirty="0"/>
            </a:br>
            <a:br>
              <a:rPr lang="en-US" dirty="0"/>
            </a:br>
            <a:r>
              <a:rPr lang="en-US" sz="2800" dirty="0"/>
              <a:t>Stephen Dunlap, CISSP</a:t>
            </a:r>
            <a:endParaRPr lang="en-US" dirty="0"/>
          </a:p>
        </p:txBody>
      </p:sp>
      <p:sp>
        <p:nvSpPr>
          <p:cNvPr id="3" name="Subtitle 2"/>
          <p:cNvSpPr>
            <a:spLocks noGrp="1"/>
          </p:cNvSpPr>
          <p:nvPr>
            <p:ph type="subTitle" idx="1"/>
          </p:nvPr>
        </p:nvSpPr>
        <p:spPr>
          <a:xfrm>
            <a:off x="4017268" y="3581400"/>
            <a:ext cx="4419600" cy="1308098"/>
          </a:xfrm>
        </p:spPr>
        <p:txBody>
          <a:bodyPr/>
          <a:lstStyle/>
          <a:p>
            <a:pPr>
              <a:defRPr/>
            </a:pPr>
            <a:endParaRPr lang="en-US" b="1" dirty="0">
              <a:solidFill>
                <a:schemeClr val="folHlink"/>
              </a:solidFill>
              <a:hlinkClick r:id="rId3"/>
            </a:endParaRPr>
          </a:p>
          <a:p>
            <a:pPr>
              <a:defRPr/>
            </a:pPr>
            <a:r>
              <a:rPr lang="en-US" b="1" dirty="0">
                <a:solidFill>
                  <a:schemeClr val="folHlink"/>
                </a:solidFill>
                <a:hlinkClick r:id="rId3"/>
              </a:rPr>
              <a:t>stephen.dunlap.ctr@afit.edu</a:t>
            </a:r>
            <a:endParaRPr lang="en-US" b="1" dirty="0">
              <a:solidFill>
                <a:schemeClr val="folHlink"/>
              </a:solidFill>
            </a:endParaRPr>
          </a:p>
        </p:txBody>
      </p:sp>
      <p:sp>
        <p:nvSpPr>
          <p:cNvPr id="8" name="TextBox 7"/>
          <p:cNvSpPr txBox="1"/>
          <p:nvPr/>
        </p:nvSpPr>
        <p:spPr>
          <a:xfrm>
            <a:off x="1507387" y="5497038"/>
            <a:ext cx="5700600" cy="646331"/>
          </a:xfrm>
          <a:prstGeom prst="rect">
            <a:avLst/>
          </a:prstGeom>
          <a:noFill/>
        </p:spPr>
        <p:txBody>
          <a:bodyPr wrap="none" rtlCol="0">
            <a:spAutoFit/>
          </a:bodyPr>
          <a:lstStyle/>
          <a:p>
            <a:pPr algn="ctr"/>
            <a:r>
              <a:rPr lang="en-US" sz="1200" dirty="0"/>
              <a:t>This briefing, presentation, or document is for information only.</a:t>
            </a:r>
          </a:p>
          <a:p>
            <a:pPr algn="ctr"/>
            <a:r>
              <a:rPr lang="en-US" sz="1200" dirty="0"/>
              <a:t>No US Government commitment to sell, loan, lease, co-develop</a:t>
            </a:r>
          </a:p>
          <a:p>
            <a:pPr algn="ctr"/>
            <a:r>
              <a:rPr lang="en-US" sz="1200" dirty="0"/>
              <a:t>or co-produce defense articles or provide defense services is implied or intended.</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pening the bridge with my PDA - subtitl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7600" y="1143000"/>
            <a:ext cx="6807200" cy="5105400"/>
          </a:xfrm>
          <a:prstGeom prst="rect">
            <a:avLst/>
          </a:prstGeom>
        </p:spPr>
      </p:pic>
      <p:sp>
        <p:nvSpPr>
          <p:cNvPr id="4" name="Title 1"/>
          <p:cNvSpPr txBox="1">
            <a:spLocks/>
          </p:cNvSpPr>
          <p:nvPr/>
        </p:nvSpPr>
        <p:spPr bwMode="auto">
          <a:xfrm>
            <a:off x="533400" y="0"/>
            <a:ext cx="7772400" cy="10287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algn="ctr" rtl="0" eaLnBrk="1" fontAlgn="base" hangingPunct="1">
              <a:spcBef>
                <a:spcPct val="0"/>
              </a:spcBef>
              <a:spcAft>
                <a:spcPct val="0"/>
              </a:spcAft>
              <a:defRPr sz="3600" b="1">
                <a:solidFill>
                  <a:schemeClr val="folHlink"/>
                </a:solidFill>
                <a:latin typeface="+mj-lt"/>
                <a:ea typeface="+mj-ea"/>
                <a:cs typeface="+mj-cs"/>
              </a:defRPr>
            </a:lvl1pPr>
            <a:lvl2pPr algn="ctr" rtl="0" eaLnBrk="1" fontAlgn="base" hangingPunct="1">
              <a:spcBef>
                <a:spcPct val="0"/>
              </a:spcBef>
              <a:spcAft>
                <a:spcPct val="0"/>
              </a:spcAft>
              <a:defRPr sz="3600" b="1">
                <a:solidFill>
                  <a:schemeClr val="folHlink"/>
                </a:solidFill>
                <a:latin typeface="Arial" charset="0"/>
              </a:defRPr>
            </a:lvl2pPr>
            <a:lvl3pPr algn="ctr" rtl="0" eaLnBrk="1" fontAlgn="base" hangingPunct="1">
              <a:spcBef>
                <a:spcPct val="0"/>
              </a:spcBef>
              <a:spcAft>
                <a:spcPct val="0"/>
              </a:spcAft>
              <a:defRPr sz="3600" b="1">
                <a:solidFill>
                  <a:schemeClr val="folHlink"/>
                </a:solidFill>
                <a:latin typeface="Arial" charset="0"/>
              </a:defRPr>
            </a:lvl3pPr>
            <a:lvl4pPr algn="ctr" rtl="0" eaLnBrk="1" fontAlgn="base" hangingPunct="1">
              <a:spcBef>
                <a:spcPct val="0"/>
              </a:spcBef>
              <a:spcAft>
                <a:spcPct val="0"/>
              </a:spcAft>
              <a:defRPr sz="3600" b="1">
                <a:solidFill>
                  <a:schemeClr val="folHlink"/>
                </a:solidFill>
                <a:latin typeface="Arial" charset="0"/>
              </a:defRPr>
            </a:lvl4pPr>
            <a:lvl5pPr algn="ctr" rtl="0" eaLnBrk="1" fontAlgn="base" hangingPunct="1">
              <a:spcBef>
                <a:spcPct val="0"/>
              </a:spcBef>
              <a:spcAft>
                <a:spcPct val="0"/>
              </a:spcAft>
              <a:defRPr sz="3600" b="1">
                <a:solidFill>
                  <a:schemeClr val="folHlink"/>
                </a:solidFill>
                <a:latin typeface="Arial" charset="0"/>
              </a:defRPr>
            </a:lvl5pPr>
            <a:lvl6pPr marL="455272" algn="ctr" rtl="0" eaLnBrk="1" fontAlgn="base" hangingPunct="1">
              <a:spcBef>
                <a:spcPct val="0"/>
              </a:spcBef>
              <a:spcAft>
                <a:spcPct val="0"/>
              </a:spcAft>
              <a:defRPr sz="3600" b="1">
                <a:solidFill>
                  <a:schemeClr val="folHlink"/>
                </a:solidFill>
                <a:latin typeface="Arial" charset="0"/>
              </a:defRPr>
            </a:lvl6pPr>
            <a:lvl7pPr marL="910544" algn="ctr" rtl="0" eaLnBrk="1" fontAlgn="base" hangingPunct="1">
              <a:spcBef>
                <a:spcPct val="0"/>
              </a:spcBef>
              <a:spcAft>
                <a:spcPct val="0"/>
              </a:spcAft>
              <a:defRPr sz="3600" b="1">
                <a:solidFill>
                  <a:schemeClr val="folHlink"/>
                </a:solidFill>
                <a:latin typeface="Arial" charset="0"/>
              </a:defRPr>
            </a:lvl7pPr>
            <a:lvl8pPr marL="1365819" algn="ctr" rtl="0" eaLnBrk="1" fontAlgn="base" hangingPunct="1">
              <a:spcBef>
                <a:spcPct val="0"/>
              </a:spcBef>
              <a:spcAft>
                <a:spcPct val="0"/>
              </a:spcAft>
              <a:defRPr sz="3600" b="1">
                <a:solidFill>
                  <a:schemeClr val="folHlink"/>
                </a:solidFill>
                <a:latin typeface="Arial" charset="0"/>
              </a:defRPr>
            </a:lvl8pPr>
            <a:lvl9pPr marL="1821090" algn="ctr" rtl="0" eaLnBrk="1" fontAlgn="base" hangingPunct="1">
              <a:spcBef>
                <a:spcPct val="0"/>
              </a:spcBef>
              <a:spcAft>
                <a:spcPct val="0"/>
              </a:spcAft>
              <a:defRPr sz="3600" b="1">
                <a:solidFill>
                  <a:schemeClr val="folHlink"/>
                </a:solidFill>
                <a:latin typeface="Arial" charset="0"/>
              </a:defRPr>
            </a:lvl9pPr>
          </a:lstStyle>
          <a:p>
            <a:r>
              <a:rPr lang="en-US" altLang="en-US" kern="0" dirty="0"/>
              <a:t>Attacking a Bridge</a:t>
            </a:r>
          </a:p>
        </p:txBody>
      </p:sp>
      <p:sp>
        <p:nvSpPr>
          <p:cNvPr id="5" name="TextBox 4"/>
          <p:cNvSpPr txBox="1"/>
          <p:nvPr/>
        </p:nvSpPr>
        <p:spPr>
          <a:xfrm>
            <a:off x="1354179" y="6553200"/>
            <a:ext cx="1681871"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Max </a:t>
            </a:r>
            <a:r>
              <a:rPr lang="en-US" sz="1100" dirty="0" err="1">
                <a:solidFill>
                  <a:schemeClr val="accent2">
                    <a:lumMod val="75000"/>
                  </a:schemeClr>
                </a:solidFill>
              </a:rPr>
              <a:t>Cornelisse</a:t>
            </a:r>
            <a:endParaRPr lang="en-US" sz="1100" dirty="0">
              <a:solidFill>
                <a:schemeClr val="accent2">
                  <a:lumMod val="75000"/>
                </a:schemeClr>
              </a:solidFill>
            </a:endParaRPr>
          </a:p>
        </p:txBody>
      </p:sp>
    </p:spTree>
    <p:extLst>
      <p:ext uri="{BB962C8B-B14F-4D97-AF65-F5344CB8AC3E}">
        <p14:creationId xmlns:p14="http://schemas.microsoft.com/office/powerpoint/2010/main" val="1729854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ICS Cyber Kill Chain</a:t>
            </a:r>
          </a:p>
        </p:txBody>
      </p:sp>
      <p:pic>
        <p:nvPicPr>
          <p:cNvPr id="3" name="Picture 2"/>
          <p:cNvPicPr>
            <a:picLocks noChangeAspect="1"/>
          </p:cNvPicPr>
          <p:nvPr/>
        </p:nvPicPr>
        <p:blipFill>
          <a:blip r:embed="rId2"/>
          <a:stretch>
            <a:fillRect/>
          </a:stretch>
        </p:blipFill>
        <p:spPr>
          <a:xfrm>
            <a:off x="1302396" y="1134326"/>
            <a:ext cx="6539209" cy="5342673"/>
          </a:xfrm>
          <a:prstGeom prst="rect">
            <a:avLst/>
          </a:prstGeom>
        </p:spPr>
      </p:pic>
      <p:sp>
        <p:nvSpPr>
          <p:cNvPr id="4" name="TextBox 3"/>
          <p:cNvSpPr txBox="1"/>
          <p:nvPr/>
        </p:nvSpPr>
        <p:spPr>
          <a:xfrm>
            <a:off x="1437992" y="6596390"/>
            <a:ext cx="6436377" cy="261610"/>
          </a:xfrm>
          <a:prstGeom prst="rect">
            <a:avLst/>
          </a:prstGeom>
          <a:noFill/>
        </p:spPr>
        <p:txBody>
          <a:bodyPr wrap="none" rtlCol="0">
            <a:spAutoFit/>
          </a:bodyPr>
          <a:lstStyle/>
          <a:p>
            <a:r>
              <a:rPr lang="en-US" sz="1100" dirty="0"/>
              <a:t>https://www.sans.org/reading-room/whitepapers/ICS/industrial-control-system-cyber-kill-chain-36297</a:t>
            </a:r>
          </a:p>
        </p:txBody>
      </p:sp>
    </p:spTree>
    <p:extLst>
      <p:ext uri="{BB962C8B-B14F-4D97-AF65-F5344CB8AC3E}">
        <p14:creationId xmlns:p14="http://schemas.microsoft.com/office/powerpoint/2010/main" val="39821429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Targets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552" t="9461" r="4621" b="19584"/>
          <a:stretch/>
        </p:blipFill>
        <p:spPr>
          <a:xfrm>
            <a:off x="201402" y="1219200"/>
            <a:ext cx="8834120" cy="3581400"/>
          </a:xfrm>
          <a:prstGeom prst="rect">
            <a:avLst/>
          </a:prstGeom>
        </p:spPr>
      </p:pic>
      <p:sp>
        <p:nvSpPr>
          <p:cNvPr id="6" name="TextBox 5"/>
          <p:cNvSpPr txBox="1"/>
          <p:nvPr/>
        </p:nvSpPr>
        <p:spPr>
          <a:xfrm>
            <a:off x="1354179" y="6596390"/>
            <a:ext cx="6152646"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NIST Special Publication 800-82 r2, Guide to Industrial Control Systems (ICS) Security.</a:t>
            </a:r>
          </a:p>
        </p:txBody>
      </p:sp>
      <p:pic>
        <p:nvPicPr>
          <p:cNvPr id="2" name="Picture 1"/>
          <p:cNvPicPr>
            <a:picLocks noChangeAspect="1"/>
          </p:cNvPicPr>
          <p:nvPr/>
        </p:nvPicPr>
        <p:blipFill>
          <a:blip r:embed="rId4"/>
          <a:stretch>
            <a:fillRect/>
          </a:stretch>
        </p:blipFill>
        <p:spPr>
          <a:xfrm>
            <a:off x="5791201" y="3514763"/>
            <a:ext cx="3257022" cy="2860568"/>
          </a:xfrm>
          <a:prstGeom prst="rect">
            <a:avLst/>
          </a:prstGeom>
          <a:solidFill>
            <a:schemeClr val="bg1"/>
          </a:solidFill>
        </p:spPr>
      </p:pic>
      <p:pic>
        <p:nvPicPr>
          <p:cNvPr id="19" name="Picture 1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2450" t="65373" r="4737" b="7719"/>
          <a:stretch/>
        </p:blipFill>
        <p:spPr bwMode="auto">
          <a:xfrm>
            <a:off x="2514600" y="4829855"/>
            <a:ext cx="2819400" cy="1494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519120"/>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Tools</a:t>
            </a:r>
          </a:p>
        </p:txBody>
      </p:sp>
      <p:pic>
        <p:nvPicPr>
          <p:cNvPr id="3" name="Picture 2"/>
          <p:cNvPicPr>
            <a:picLocks noChangeAspect="1"/>
          </p:cNvPicPr>
          <p:nvPr/>
        </p:nvPicPr>
        <p:blipFill rotWithShape="1">
          <a:blip r:embed="rId2"/>
          <a:srcRect l="6822"/>
          <a:stretch/>
        </p:blipFill>
        <p:spPr>
          <a:xfrm>
            <a:off x="76200" y="1614861"/>
            <a:ext cx="8934821" cy="4252539"/>
          </a:xfrm>
          <a:prstGeom prst="rect">
            <a:avLst/>
          </a:prstGeom>
        </p:spPr>
      </p:pic>
    </p:spTree>
    <p:extLst>
      <p:ext uri="{BB962C8B-B14F-4D97-AF65-F5344CB8AC3E}">
        <p14:creationId xmlns:p14="http://schemas.microsoft.com/office/powerpoint/2010/main" val="201694903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Defense</a:t>
            </a:r>
          </a:p>
        </p:txBody>
      </p:sp>
      <p:pic>
        <p:nvPicPr>
          <p:cNvPr id="1026" name="Picture 2" descr="http://bryceautomation.com/wp-content/uploads/2017/05/processorsta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99235"/>
            <a:ext cx="2981297" cy="51796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450" t="65373" r="4737" b="7719"/>
          <a:stretch/>
        </p:blipFill>
        <p:spPr bwMode="auto">
          <a:xfrm>
            <a:off x="3733800" y="2286000"/>
            <a:ext cx="5219162" cy="2767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9966412"/>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88BA-7483-4B4D-BBFF-67EE1ABA4ADA}"/>
              </a:ext>
            </a:extLst>
          </p:cNvPr>
          <p:cNvSpPr>
            <a:spLocks noGrp="1"/>
          </p:cNvSpPr>
          <p:nvPr>
            <p:ph type="title"/>
          </p:nvPr>
        </p:nvSpPr>
        <p:spPr/>
        <p:txBody>
          <a:bodyPr/>
          <a:lstStyle/>
          <a:p>
            <a:r>
              <a:rPr lang="en-US" dirty="0"/>
              <a:t>Build Your Own Tools</a:t>
            </a:r>
          </a:p>
        </p:txBody>
      </p:sp>
      <p:grpSp>
        <p:nvGrpSpPr>
          <p:cNvPr id="3" name="Group 2">
            <a:extLst>
              <a:ext uri="{FF2B5EF4-FFF2-40B4-BE49-F238E27FC236}">
                <a16:creationId xmlns:a16="http://schemas.microsoft.com/office/drawing/2014/main" id="{F8068C35-4F44-4261-9097-9AB112C2B22A}"/>
              </a:ext>
            </a:extLst>
          </p:cNvPr>
          <p:cNvGrpSpPr/>
          <p:nvPr/>
        </p:nvGrpSpPr>
        <p:grpSpPr>
          <a:xfrm>
            <a:off x="571500" y="1143000"/>
            <a:ext cx="8001000" cy="5181600"/>
            <a:chOff x="209550" y="1112544"/>
            <a:chExt cx="8905875" cy="5059656"/>
          </a:xfrm>
        </p:grpSpPr>
        <p:pic>
          <p:nvPicPr>
            <p:cNvPr id="4" name="Picture 3">
              <a:extLst>
                <a:ext uri="{FF2B5EF4-FFF2-40B4-BE49-F238E27FC236}">
                  <a16:creationId xmlns:a16="http://schemas.microsoft.com/office/drawing/2014/main" id="{3E0C218E-BBF3-4572-9F6D-894DEAE92B73}"/>
                </a:ext>
              </a:extLst>
            </p:cNvPr>
            <p:cNvPicPr>
              <a:picLocks noChangeAspect="1"/>
            </p:cNvPicPr>
            <p:nvPr/>
          </p:nvPicPr>
          <p:blipFill>
            <a:blip r:embed="rId2"/>
            <a:stretch>
              <a:fillRect/>
            </a:stretch>
          </p:blipFill>
          <p:spPr>
            <a:xfrm>
              <a:off x="2825549" y="1112544"/>
              <a:ext cx="3673877" cy="2773656"/>
            </a:xfrm>
            <a:prstGeom prst="rect">
              <a:avLst/>
            </a:prstGeom>
          </p:spPr>
        </p:pic>
        <p:pic>
          <p:nvPicPr>
            <p:cNvPr id="5" name="Picture 4">
              <a:extLst>
                <a:ext uri="{FF2B5EF4-FFF2-40B4-BE49-F238E27FC236}">
                  <a16:creationId xmlns:a16="http://schemas.microsoft.com/office/drawing/2014/main" id="{240FF1E4-717F-464E-9EF9-D50C3CBC2007}"/>
                </a:ext>
              </a:extLst>
            </p:cNvPr>
            <p:cNvPicPr>
              <a:picLocks noChangeAspect="1"/>
            </p:cNvPicPr>
            <p:nvPr/>
          </p:nvPicPr>
          <p:blipFill>
            <a:blip r:embed="rId3"/>
            <a:stretch>
              <a:fillRect/>
            </a:stretch>
          </p:blipFill>
          <p:spPr>
            <a:xfrm>
              <a:off x="209550" y="4257675"/>
              <a:ext cx="8905875" cy="1914525"/>
            </a:xfrm>
            <a:prstGeom prst="rect">
              <a:avLst/>
            </a:prstGeom>
          </p:spPr>
        </p:pic>
        <p:cxnSp>
          <p:nvCxnSpPr>
            <p:cNvPr id="6" name="Straight Arrow Connector 5">
              <a:extLst>
                <a:ext uri="{FF2B5EF4-FFF2-40B4-BE49-F238E27FC236}">
                  <a16:creationId xmlns:a16="http://schemas.microsoft.com/office/drawing/2014/main" id="{48F94E39-9578-4CDE-80EB-965C27AC384F}"/>
                </a:ext>
              </a:extLst>
            </p:cNvPr>
            <p:cNvCxnSpPr>
              <a:stCxn id="4" idx="2"/>
              <a:endCxn id="5" idx="0"/>
            </p:cNvCxnSpPr>
            <p:nvPr/>
          </p:nvCxnSpPr>
          <p:spPr bwMode="auto">
            <a:xfrm>
              <a:off x="4662488" y="3886200"/>
              <a:ext cx="0" cy="371475"/>
            </a:xfrm>
            <a:prstGeom prst="straightConnector1">
              <a:avLst/>
            </a:prstGeom>
            <a:ln w="76200">
              <a:solidFill>
                <a:srgbClr val="00B0F0"/>
              </a:solidFill>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7" name="Slide Number Placeholder 6">
            <a:extLst>
              <a:ext uri="{FF2B5EF4-FFF2-40B4-BE49-F238E27FC236}">
                <a16:creationId xmlns:a16="http://schemas.microsoft.com/office/drawing/2014/main" id="{2FF263AB-9E3C-4E09-9658-33157D9ADCE5}"/>
              </a:ext>
            </a:extLst>
          </p:cNvPr>
          <p:cNvSpPr>
            <a:spLocks noGrp="1"/>
          </p:cNvSpPr>
          <p:nvPr>
            <p:ph type="sldNum" sz="quarter" idx="12"/>
          </p:nvPr>
        </p:nvSpPr>
        <p:spPr/>
        <p:txBody>
          <a:bodyPr/>
          <a:lstStyle/>
          <a:p>
            <a:fld id="{4FB426BA-EAA6-4133-BCB5-A7FC59542D77}" type="slidenum">
              <a:rPr lang="en-US" smtClean="0"/>
              <a:t>15</a:t>
            </a:fld>
            <a:endParaRPr lang="en-US"/>
          </a:p>
        </p:txBody>
      </p:sp>
    </p:spTree>
    <p:extLst>
      <p:ext uri="{BB962C8B-B14F-4D97-AF65-F5344CB8AC3E}">
        <p14:creationId xmlns:p14="http://schemas.microsoft.com/office/powerpoint/2010/main" val="394362094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r>
              <a:rPr lang="en-US" altLang="en-US" dirty="0"/>
              <a:t>Firmware Implants</a:t>
            </a:r>
          </a:p>
        </p:txBody>
      </p:sp>
      <p:sp>
        <p:nvSpPr>
          <p:cNvPr id="9221" name="TextBox 9"/>
          <p:cNvSpPr txBox="1">
            <a:spLocks noChangeArrowheads="1"/>
          </p:cNvSpPr>
          <p:nvPr/>
        </p:nvSpPr>
        <p:spPr bwMode="auto">
          <a:xfrm>
            <a:off x="2971800" y="1295400"/>
            <a:ext cx="3048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2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3200" b="1"/>
              <a:t>Attacks Need:</a:t>
            </a:r>
          </a:p>
        </p:txBody>
      </p:sp>
      <p:grpSp>
        <p:nvGrpSpPr>
          <p:cNvPr id="3" name="Group 2"/>
          <p:cNvGrpSpPr/>
          <p:nvPr/>
        </p:nvGrpSpPr>
        <p:grpSpPr>
          <a:xfrm>
            <a:off x="1371600" y="4092177"/>
            <a:ext cx="3886200" cy="2076450"/>
            <a:chOff x="990600" y="2057400"/>
            <a:chExt cx="3886200" cy="2076450"/>
          </a:xfrm>
        </p:grpSpPr>
        <p:pic>
          <p:nvPicPr>
            <p:cNvPr id="9219" name="Picture 4" descr="untitl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220027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Box 10"/>
            <p:cNvSpPr txBox="1">
              <a:spLocks noChangeArrowheads="1"/>
            </p:cNvSpPr>
            <p:nvPr/>
          </p:nvSpPr>
          <p:spPr bwMode="auto">
            <a:xfrm>
              <a:off x="3200400" y="2667000"/>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2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800"/>
                <a:t>Triggers</a:t>
              </a:r>
            </a:p>
          </p:txBody>
        </p:sp>
      </p:grpSp>
      <p:grpSp>
        <p:nvGrpSpPr>
          <p:cNvPr id="4" name="Group 3"/>
          <p:cNvGrpSpPr/>
          <p:nvPr/>
        </p:nvGrpSpPr>
        <p:grpSpPr>
          <a:xfrm>
            <a:off x="6019800" y="2509439"/>
            <a:ext cx="2076450" cy="2428875"/>
            <a:chOff x="5543550" y="2828925"/>
            <a:chExt cx="2076450" cy="2428875"/>
          </a:xfrm>
        </p:grpSpPr>
        <p:sp>
          <p:nvSpPr>
            <p:cNvPr id="9223" name="TextBox 11"/>
            <p:cNvSpPr txBox="1">
              <a:spLocks noChangeArrowheads="1"/>
            </p:cNvSpPr>
            <p:nvPr/>
          </p:nvSpPr>
          <p:spPr bwMode="auto">
            <a:xfrm>
              <a:off x="5772150" y="4733925"/>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2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800"/>
                <a:t>Payloads</a:t>
              </a:r>
            </a:p>
          </p:txBody>
        </p:sp>
        <p:pic>
          <p:nvPicPr>
            <p:cNvPr id="9224" name="Picture 9" descr="https://encrypted-tbn2.gstatic.com/images?q=tbn:ANd9GcRsfSkwlZKIcBVlNVlhf-XbR2jW25wJ7NPBdihmMfJDewNtcc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2828925"/>
              <a:ext cx="207645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p:nvPr/>
        </p:nvGrpSpPr>
        <p:grpSpPr>
          <a:xfrm>
            <a:off x="587375" y="1909365"/>
            <a:ext cx="3962400" cy="1684337"/>
            <a:chOff x="609600" y="4640263"/>
            <a:chExt cx="3962400" cy="1684337"/>
          </a:xfrm>
        </p:grpSpPr>
        <p:pic>
          <p:nvPicPr>
            <p:cNvPr id="9220" name="Picture 5" descr="https://encrypted-tbn3.gstatic.com/images?q=tbn:ANd9GcRI0Hfi5CvH4BJzLEmwcCSd6xW2TIobY8mkdTi2_a0t4nyb6Sz2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640263"/>
              <a:ext cx="1752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TextBox 13"/>
            <p:cNvSpPr txBox="1">
              <a:spLocks noChangeArrowheads="1"/>
            </p:cNvSpPr>
            <p:nvPr/>
          </p:nvSpPr>
          <p:spPr bwMode="auto">
            <a:xfrm>
              <a:off x="2362200" y="5184775"/>
              <a:ext cx="2209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2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800"/>
                <a:t>Deployment</a:t>
              </a:r>
            </a:p>
          </p:txBody>
        </p:sp>
      </p:grpSp>
    </p:spTree>
    <p:extLst>
      <p:ext uri="{BB962C8B-B14F-4D97-AF65-F5344CB8AC3E}">
        <p14:creationId xmlns:p14="http://schemas.microsoft.com/office/powerpoint/2010/main" val="3622900642"/>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a:t>
            </a:r>
          </a:p>
        </p:txBody>
      </p:sp>
      <p:pic>
        <p:nvPicPr>
          <p:cNvPr id="3" name="Picture 2"/>
          <p:cNvPicPr>
            <a:picLocks noChangeAspect="1"/>
          </p:cNvPicPr>
          <p:nvPr/>
        </p:nvPicPr>
        <p:blipFill>
          <a:blip r:embed="rId3"/>
          <a:stretch>
            <a:fillRect/>
          </a:stretch>
        </p:blipFill>
        <p:spPr>
          <a:xfrm>
            <a:off x="838200" y="1066800"/>
            <a:ext cx="7467600" cy="5327206"/>
          </a:xfrm>
          <a:prstGeom prst="rect">
            <a:avLst/>
          </a:prstGeom>
        </p:spPr>
      </p:pic>
    </p:spTree>
    <p:extLst>
      <p:ext uri="{BB962C8B-B14F-4D97-AF65-F5344CB8AC3E}">
        <p14:creationId xmlns:p14="http://schemas.microsoft.com/office/powerpoint/2010/main" val="189833563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47800"/>
            <a:ext cx="2286000" cy="4114800"/>
          </a:xfrm>
        </p:spPr>
        <p:txBody>
          <a:bodyPr/>
          <a:lstStyle/>
          <a:p>
            <a:r>
              <a:rPr lang="en-US" dirty="0"/>
              <a:t>Identify</a:t>
            </a:r>
          </a:p>
          <a:p>
            <a:r>
              <a:rPr lang="en-US" dirty="0"/>
              <a:t>Protect</a:t>
            </a:r>
          </a:p>
          <a:p>
            <a:r>
              <a:rPr lang="en-US" dirty="0"/>
              <a:t>Detect</a:t>
            </a:r>
          </a:p>
          <a:p>
            <a:r>
              <a:rPr lang="en-US" dirty="0"/>
              <a:t>Respond</a:t>
            </a:r>
          </a:p>
          <a:p>
            <a:r>
              <a:rPr lang="en-US" dirty="0"/>
              <a:t>Recover</a:t>
            </a:r>
          </a:p>
          <a:p>
            <a:endParaRPr lang="en-US" dirty="0"/>
          </a:p>
        </p:txBody>
      </p:sp>
      <p:sp>
        <p:nvSpPr>
          <p:cNvPr id="3" name="Title 2"/>
          <p:cNvSpPr>
            <a:spLocks noGrp="1"/>
          </p:cNvSpPr>
          <p:nvPr>
            <p:ph type="title"/>
          </p:nvPr>
        </p:nvSpPr>
        <p:spPr/>
        <p:txBody>
          <a:bodyPr/>
          <a:lstStyle/>
          <a:p>
            <a:r>
              <a:rPr lang="en-US" dirty="0"/>
              <a:t>Defense – NIST Framework</a:t>
            </a:r>
          </a:p>
        </p:txBody>
      </p:sp>
      <p:pic>
        <p:nvPicPr>
          <p:cNvPr id="4" name="Picture 2" descr="http://bryceautomation.com/wp-content/uploads/2017/05/processorsta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143000"/>
            <a:ext cx="2981297" cy="517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15572"/>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497"/>
          <a:stretch/>
        </p:blipFill>
        <p:spPr>
          <a:xfrm>
            <a:off x="914400" y="1104900"/>
            <a:ext cx="7259310" cy="5295900"/>
          </a:xfrm>
        </p:spPr>
      </p:pic>
      <p:sp>
        <p:nvSpPr>
          <p:cNvPr id="6" name="Title 5"/>
          <p:cNvSpPr>
            <a:spLocks noGrp="1"/>
          </p:cNvSpPr>
          <p:nvPr>
            <p:ph type="title"/>
          </p:nvPr>
        </p:nvSpPr>
        <p:spPr/>
        <p:txBody>
          <a:bodyPr/>
          <a:lstStyle/>
          <a:p>
            <a:r>
              <a:rPr lang="en-US" dirty="0"/>
              <a:t>Secure Architecture Design</a:t>
            </a:r>
          </a:p>
        </p:txBody>
      </p:sp>
      <p:sp>
        <p:nvSpPr>
          <p:cNvPr id="5" name="TextBox 4"/>
          <p:cNvSpPr txBox="1"/>
          <p:nvPr/>
        </p:nvSpPr>
        <p:spPr>
          <a:xfrm>
            <a:off x="1354179" y="6553200"/>
            <a:ext cx="3102131"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DHS ICS-CERT (Idaho National Labs)</a:t>
            </a:r>
          </a:p>
        </p:txBody>
      </p:sp>
    </p:spTree>
    <p:extLst>
      <p:ext uri="{BB962C8B-B14F-4D97-AF65-F5344CB8AC3E}">
        <p14:creationId xmlns:p14="http://schemas.microsoft.com/office/powerpoint/2010/main" val="1007999001"/>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Operational Technology</a:t>
            </a:r>
          </a:p>
        </p:txBody>
      </p:sp>
      <p:sp>
        <p:nvSpPr>
          <p:cNvPr id="4" name="TextBox 3"/>
          <p:cNvSpPr txBox="1"/>
          <p:nvPr/>
        </p:nvSpPr>
        <p:spPr>
          <a:xfrm>
            <a:off x="990600" y="6248400"/>
            <a:ext cx="4940776"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a:t>
            </a:r>
            <a:r>
              <a:rPr lang="en-US" sz="1100" dirty="0"/>
              <a:t>https://commons.wikimedia.org/wiki/File:Transfer_Pump_Station.jpg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213247"/>
            <a:ext cx="7467600" cy="4958953"/>
          </a:xfrm>
          <a:prstGeom prst="rect">
            <a:avLst/>
          </a:prstGeom>
        </p:spPr>
      </p:pic>
    </p:spTree>
    <p:extLst>
      <p:ext uri="{BB962C8B-B14F-4D97-AF65-F5344CB8AC3E}">
        <p14:creationId xmlns:p14="http://schemas.microsoft.com/office/powerpoint/2010/main" val="1576401824"/>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1875" r="21875"/>
          <a:stretch/>
        </p:blipFill>
        <p:spPr>
          <a:xfrm>
            <a:off x="685800" y="1295400"/>
            <a:ext cx="2743200" cy="4876800"/>
          </a:xfrm>
        </p:spPr>
      </p:pic>
      <p:sp>
        <p:nvSpPr>
          <p:cNvPr id="5" name="Subtitle 2"/>
          <p:cNvSpPr txBox="1">
            <a:spLocks/>
          </p:cNvSpPr>
          <p:nvPr/>
        </p:nvSpPr>
        <p:spPr bwMode="auto">
          <a:xfrm>
            <a:off x="4114800" y="3079751"/>
            <a:ext cx="4821932" cy="1308098"/>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marL="331788" indent="-331788" algn="l" rtl="0" eaLnBrk="1" fontAlgn="base" hangingPunct="1">
              <a:spcBef>
                <a:spcPct val="20000"/>
              </a:spcBef>
              <a:spcAft>
                <a:spcPct val="0"/>
              </a:spcAft>
              <a:buClr>
                <a:schemeClr val="accent6">
                  <a:lumMod val="75000"/>
                </a:schemeClr>
              </a:buClr>
              <a:buFont typeface="Wingdings" pitchFamily="2" charset="2"/>
              <a:buChar char="§"/>
              <a:defRPr sz="2400">
                <a:solidFill>
                  <a:schemeClr val="tx1"/>
                </a:solidFill>
                <a:latin typeface="+mn-lt"/>
                <a:ea typeface="+mn-ea"/>
                <a:cs typeface="+mn-cs"/>
              </a:defRPr>
            </a:lvl1pPr>
            <a:lvl2pPr marL="730250" indent="-274638" algn="l" rtl="0" eaLnBrk="1" fontAlgn="base" hangingPunct="1">
              <a:spcBef>
                <a:spcPct val="20000"/>
              </a:spcBef>
              <a:spcAft>
                <a:spcPct val="0"/>
              </a:spcAft>
              <a:buClr>
                <a:schemeClr val="accent6">
                  <a:lumMod val="75000"/>
                </a:schemeClr>
              </a:buClr>
              <a:buFont typeface="Wingdings" pitchFamily="2" charset="2"/>
              <a:buChar char="§"/>
              <a:defRPr sz="2200">
                <a:solidFill>
                  <a:schemeClr val="tx1"/>
                </a:solidFill>
                <a:latin typeface="+mn-lt"/>
              </a:defRPr>
            </a:lvl2pPr>
            <a:lvl3pPr marL="1130300" indent="-217488" algn="l" rtl="0" eaLnBrk="1" fontAlgn="base" hangingPunct="1">
              <a:spcBef>
                <a:spcPct val="20000"/>
              </a:spcBef>
              <a:spcAft>
                <a:spcPct val="0"/>
              </a:spcAft>
              <a:buClr>
                <a:schemeClr val="accent6">
                  <a:lumMod val="75000"/>
                </a:schemeClr>
              </a:buClr>
              <a:buFont typeface="Wingdings" pitchFamily="2" charset="2"/>
              <a:buChar char="§"/>
              <a:defRPr>
                <a:solidFill>
                  <a:schemeClr val="tx1"/>
                </a:solidFill>
                <a:latin typeface="+mn-lt"/>
              </a:defRPr>
            </a:lvl3pPr>
            <a:lvl4pPr marL="1585913" indent="-217488" algn="l" rtl="0" eaLnBrk="1" fontAlgn="base" hangingPunct="1">
              <a:spcBef>
                <a:spcPct val="20000"/>
              </a:spcBef>
              <a:spcAft>
                <a:spcPct val="0"/>
              </a:spcAft>
              <a:buClr>
                <a:schemeClr val="accent6">
                  <a:lumMod val="75000"/>
                </a:schemeClr>
              </a:buClr>
              <a:buFont typeface="Arial" pitchFamily="34" charset="0"/>
              <a:buChar char="‒"/>
              <a:defRPr>
                <a:solidFill>
                  <a:schemeClr val="tx1"/>
                </a:solidFill>
                <a:latin typeface="+mn-lt"/>
              </a:defRPr>
            </a:lvl4pPr>
            <a:lvl5pPr marL="2041525" indent="-217488" algn="l" rtl="0" eaLnBrk="1" fontAlgn="base" hangingPunct="1">
              <a:spcBef>
                <a:spcPct val="20000"/>
              </a:spcBef>
              <a:spcAft>
                <a:spcPct val="0"/>
              </a:spcAft>
              <a:buClr>
                <a:schemeClr val="accent6">
                  <a:lumMod val="75000"/>
                </a:schemeClr>
              </a:buClr>
              <a:buChar char="»"/>
              <a:defRPr>
                <a:solidFill>
                  <a:schemeClr val="tx1"/>
                </a:solidFill>
                <a:latin typeface="+mn-lt"/>
              </a:defRPr>
            </a:lvl5pPr>
            <a:lvl6pPr marL="2503999" indent="-227637" algn="l" rtl="0" eaLnBrk="1" fontAlgn="base" hangingPunct="1">
              <a:spcBef>
                <a:spcPct val="20000"/>
              </a:spcBef>
              <a:spcAft>
                <a:spcPct val="0"/>
              </a:spcAft>
              <a:buChar char="»"/>
              <a:defRPr>
                <a:solidFill>
                  <a:schemeClr val="tx1"/>
                </a:solidFill>
                <a:latin typeface="+mn-lt"/>
              </a:defRPr>
            </a:lvl6pPr>
            <a:lvl7pPr marL="2959268" indent="-227637" algn="l" rtl="0" eaLnBrk="1" fontAlgn="base" hangingPunct="1">
              <a:spcBef>
                <a:spcPct val="20000"/>
              </a:spcBef>
              <a:spcAft>
                <a:spcPct val="0"/>
              </a:spcAft>
              <a:buChar char="»"/>
              <a:defRPr>
                <a:solidFill>
                  <a:schemeClr val="tx1"/>
                </a:solidFill>
                <a:latin typeface="+mn-lt"/>
              </a:defRPr>
            </a:lvl7pPr>
            <a:lvl8pPr marL="3414540" indent="-227637" algn="l" rtl="0" eaLnBrk="1" fontAlgn="base" hangingPunct="1">
              <a:spcBef>
                <a:spcPct val="20000"/>
              </a:spcBef>
              <a:spcAft>
                <a:spcPct val="0"/>
              </a:spcAft>
              <a:buChar char="»"/>
              <a:defRPr>
                <a:solidFill>
                  <a:schemeClr val="tx1"/>
                </a:solidFill>
                <a:latin typeface="+mn-lt"/>
              </a:defRPr>
            </a:lvl8pPr>
            <a:lvl9pPr marL="3869808" indent="-227637" algn="l" rtl="0" eaLnBrk="1" fontAlgn="base" hangingPunct="1">
              <a:spcBef>
                <a:spcPct val="20000"/>
              </a:spcBef>
              <a:spcAft>
                <a:spcPct val="0"/>
              </a:spcAft>
              <a:buChar char="»"/>
              <a:defRPr>
                <a:solidFill>
                  <a:schemeClr val="tx1"/>
                </a:solidFill>
                <a:latin typeface="+mn-lt"/>
              </a:defRPr>
            </a:lvl9pPr>
          </a:lstStyle>
          <a:p>
            <a:pPr marL="0" indent="0" algn="ctr">
              <a:buNone/>
              <a:defRPr/>
            </a:pPr>
            <a:r>
              <a:rPr lang="en-US" b="1" kern="0" dirty="0">
                <a:solidFill>
                  <a:schemeClr val="folHlink"/>
                </a:solidFill>
                <a:hlinkClick r:id="rId4"/>
              </a:rPr>
              <a:t>stephen.dunlap.ctr@afit.edu</a:t>
            </a:r>
            <a:endParaRPr lang="en-US" b="1" kern="0" dirty="0">
              <a:solidFill>
                <a:schemeClr val="folHlink"/>
              </a:solidFill>
            </a:endParaRPr>
          </a:p>
          <a:p>
            <a:pPr marL="0" indent="0" algn="ctr">
              <a:buNone/>
              <a:defRPr/>
            </a:pPr>
            <a:r>
              <a:rPr lang="en-US" b="1" kern="0" dirty="0">
                <a:solidFill>
                  <a:schemeClr val="folHlink"/>
                </a:solidFill>
              </a:rPr>
              <a:t>937-255-6565 ext. 3324</a:t>
            </a:r>
          </a:p>
        </p:txBody>
      </p:sp>
    </p:spTree>
    <p:extLst>
      <p:ext uri="{BB962C8B-B14F-4D97-AF65-F5344CB8AC3E}">
        <p14:creationId xmlns:p14="http://schemas.microsoft.com/office/powerpoint/2010/main" val="308348610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a:t>
            </a:r>
          </a:p>
        </p:txBody>
      </p:sp>
      <p:sp>
        <p:nvSpPr>
          <p:cNvPr id="7" name="Content Placeholder 5"/>
          <p:cNvSpPr>
            <a:spLocks noGrp="1"/>
          </p:cNvSpPr>
          <p:nvPr>
            <p:ph idx="1"/>
          </p:nvPr>
        </p:nvSpPr>
        <p:spPr>
          <a:xfrm>
            <a:off x="381000" y="1600200"/>
            <a:ext cx="8224838" cy="4876800"/>
          </a:xfrm>
        </p:spPr>
        <p:txBody>
          <a:bodyPr/>
          <a:lstStyle/>
          <a:p>
            <a:r>
              <a:rPr lang="en-US" sz="1800" dirty="0"/>
              <a:t>Stouffer, K., Falco, J., &amp; </a:t>
            </a:r>
            <a:r>
              <a:rPr lang="en-US" sz="1800" dirty="0" err="1"/>
              <a:t>Scarfone</a:t>
            </a:r>
            <a:r>
              <a:rPr lang="en-US" sz="1800" dirty="0"/>
              <a:t>, K. (2011). Guide to industrial control systems (ICS) security. </a:t>
            </a:r>
            <a:r>
              <a:rPr lang="en-US" sz="1800" i="1" dirty="0"/>
              <a:t>NIST special publication</a:t>
            </a:r>
            <a:r>
              <a:rPr lang="en-US" sz="1800" dirty="0"/>
              <a:t>, </a:t>
            </a:r>
            <a:r>
              <a:rPr lang="en-US" sz="1800" i="1" dirty="0"/>
              <a:t>800</a:t>
            </a:r>
            <a:r>
              <a:rPr lang="en-US" sz="1800" dirty="0"/>
              <a:t>(82), 16-16.</a:t>
            </a:r>
          </a:p>
          <a:p>
            <a:r>
              <a:rPr lang="en-US" sz="1800" dirty="0"/>
              <a:t>Boyer, S. A. (2009). </a:t>
            </a:r>
            <a:r>
              <a:rPr lang="en-US" sz="1800" i="1" dirty="0"/>
              <a:t>SCADA: supervisory control and data acquisition</a:t>
            </a:r>
            <a:r>
              <a:rPr lang="en-US" sz="1800" dirty="0"/>
              <a:t>. International Society of Automation.</a:t>
            </a:r>
          </a:p>
          <a:p>
            <a:r>
              <a:rPr lang="en-US" sz="1800" dirty="0"/>
              <a:t>Weiss, J. (2010). </a:t>
            </a:r>
            <a:r>
              <a:rPr lang="en-US" sz="1800" i="1" dirty="0"/>
              <a:t>Protecting industrial control systems from electronic threats</a:t>
            </a:r>
            <a:r>
              <a:rPr lang="en-US" sz="1800" dirty="0"/>
              <a:t>. Momentum Press.</a:t>
            </a:r>
          </a:p>
          <a:p>
            <a:r>
              <a:rPr lang="en-US" sz="1800" dirty="0"/>
              <a:t>Knapp, E. D., &amp; </a:t>
            </a:r>
            <a:r>
              <a:rPr lang="en-US" sz="1800" dirty="0" err="1"/>
              <a:t>Langill</a:t>
            </a:r>
            <a:r>
              <a:rPr lang="en-US" sz="1800" dirty="0"/>
              <a:t>, J. T. (2014). </a:t>
            </a:r>
            <a:r>
              <a:rPr lang="en-US" sz="1800" i="1" dirty="0"/>
              <a:t>Industrial Network Security: Securing critical infrastructure networks for smart grid, SCADA, and other Industrial Control Systems</a:t>
            </a:r>
            <a:r>
              <a:rPr lang="en-US" sz="1800" dirty="0"/>
              <a:t>. </a:t>
            </a:r>
            <a:r>
              <a:rPr lang="en-US" sz="1800" dirty="0" err="1"/>
              <a:t>Syngress</a:t>
            </a:r>
            <a:r>
              <a:rPr lang="en-US" sz="1800" dirty="0"/>
              <a:t>.</a:t>
            </a:r>
          </a:p>
          <a:p>
            <a:r>
              <a:rPr lang="en-US" sz="1800" dirty="0"/>
              <a:t>Schmidt, L., O Connell, C., Miyake, H., Shah, A. R., Baron, J. W., </a:t>
            </a:r>
            <a:r>
              <a:rPr lang="en-US" sz="1800" dirty="0" err="1"/>
              <a:t>Nieboer</a:t>
            </a:r>
            <a:r>
              <a:rPr lang="en-US" sz="1800" dirty="0"/>
              <a:t>, G., ... &amp; Taggart, L. (2015). </a:t>
            </a:r>
            <a:r>
              <a:rPr lang="en-US" sz="1800" i="1" dirty="0"/>
              <a:t>Cyber Practices: What Can the US Air Force Learn from the Commercial Sector?</a:t>
            </a:r>
            <a:r>
              <a:rPr lang="en-US" sz="1800" dirty="0"/>
              <a:t>. RAND PROJECT AIR FORCE SANTA MONICA CA.</a:t>
            </a:r>
          </a:p>
          <a:p>
            <a:r>
              <a:rPr lang="en-US" sz="1800" kern="1200" dirty="0"/>
              <a:t>Shaw, W. T. (2006). </a:t>
            </a:r>
            <a:r>
              <a:rPr lang="en-US" sz="1800" i="1" kern="1200" dirty="0"/>
              <a:t>Cybersecurity for SCADA systems</a:t>
            </a:r>
            <a:r>
              <a:rPr lang="en-US" sz="1800" kern="1200" dirty="0"/>
              <a:t>. </a:t>
            </a:r>
            <a:r>
              <a:rPr lang="en-US" sz="1800" kern="1200" dirty="0" err="1"/>
              <a:t>Pennwell</a:t>
            </a:r>
            <a:r>
              <a:rPr lang="en-US" sz="1800" kern="1200" dirty="0"/>
              <a:t> books.</a:t>
            </a:r>
          </a:p>
          <a:p>
            <a:r>
              <a:rPr lang="en-US" sz="1800" dirty="0" err="1"/>
              <a:t>Bodungen</a:t>
            </a:r>
            <a:r>
              <a:rPr lang="en-US" sz="1800" dirty="0"/>
              <a:t>, C., Singer, B., </a:t>
            </a:r>
            <a:r>
              <a:rPr lang="en-US" sz="1800" dirty="0" err="1"/>
              <a:t>Shbeeb</a:t>
            </a:r>
            <a:r>
              <a:rPr lang="en-US" sz="1800" dirty="0"/>
              <a:t>, A., </a:t>
            </a:r>
            <a:r>
              <a:rPr lang="en-US" sz="1800" dirty="0" err="1"/>
              <a:t>Wilhoit</a:t>
            </a:r>
            <a:r>
              <a:rPr lang="en-US" sz="1800" dirty="0"/>
              <a:t>, K., Hilt, S. (2017). </a:t>
            </a:r>
            <a:r>
              <a:rPr lang="en-US" sz="1800" i="1" dirty="0"/>
              <a:t>Hacking Exposed Industrial Control Systems: ICS and SCADA Security Secrets &amp; Solutions</a:t>
            </a:r>
            <a:r>
              <a:rPr lang="en-US" sz="1800" dirty="0"/>
              <a:t>. McGraw-Hill Education.</a:t>
            </a:r>
          </a:p>
          <a:p>
            <a:endParaRPr lang="en-US" sz="1800" dirty="0"/>
          </a:p>
          <a:p>
            <a:endParaRPr lang="en-US" sz="1800" dirty="0"/>
          </a:p>
        </p:txBody>
      </p:sp>
    </p:spTree>
    <p:extLst>
      <p:ext uri="{BB962C8B-B14F-4D97-AF65-F5344CB8AC3E}">
        <p14:creationId xmlns:p14="http://schemas.microsoft.com/office/powerpoint/2010/main" val="6512459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CI?</a:t>
            </a:r>
          </a:p>
        </p:txBody>
      </p:sp>
      <p:sp>
        <p:nvSpPr>
          <p:cNvPr id="3" name="Content Placeholder 2"/>
          <p:cNvSpPr>
            <a:spLocks noGrp="1"/>
          </p:cNvSpPr>
          <p:nvPr>
            <p:ph sz="half" idx="1"/>
          </p:nvPr>
        </p:nvSpPr>
        <p:spPr>
          <a:xfrm>
            <a:off x="388956" y="1219200"/>
            <a:ext cx="4035425" cy="4114800"/>
          </a:xfrm>
        </p:spPr>
        <p:txBody>
          <a:bodyPr/>
          <a:lstStyle/>
          <a:p>
            <a:r>
              <a:rPr lang="en-US" dirty="0"/>
              <a:t>Chemical</a:t>
            </a:r>
          </a:p>
          <a:p>
            <a:r>
              <a:rPr lang="en-US" dirty="0"/>
              <a:t>Commercial Facilities</a:t>
            </a:r>
          </a:p>
          <a:p>
            <a:r>
              <a:rPr lang="en-US" dirty="0"/>
              <a:t>Communications</a:t>
            </a:r>
          </a:p>
          <a:p>
            <a:r>
              <a:rPr lang="en-US" dirty="0"/>
              <a:t>Crit. Manufacturing</a:t>
            </a:r>
          </a:p>
          <a:p>
            <a:r>
              <a:rPr lang="en-US" dirty="0"/>
              <a:t>Dams</a:t>
            </a:r>
          </a:p>
          <a:p>
            <a:r>
              <a:rPr lang="en-US" dirty="0"/>
              <a:t>Defense Industrial</a:t>
            </a:r>
          </a:p>
          <a:p>
            <a:r>
              <a:rPr lang="en-US" dirty="0"/>
              <a:t>Emergency Services</a:t>
            </a:r>
          </a:p>
          <a:p>
            <a:r>
              <a:rPr lang="en-US" dirty="0"/>
              <a:t>Energy</a:t>
            </a:r>
          </a:p>
        </p:txBody>
      </p:sp>
      <p:sp>
        <p:nvSpPr>
          <p:cNvPr id="4" name="Content Placeholder 3"/>
          <p:cNvSpPr>
            <a:spLocks noGrp="1"/>
          </p:cNvSpPr>
          <p:nvPr>
            <p:ph sz="half" idx="2"/>
          </p:nvPr>
        </p:nvSpPr>
        <p:spPr>
          <a:xfrm>
            <a:off x="4576763" y="1219200"/>
            <a:ext cx="4037012" cy="4114800"/>
          </a:xfrm>
        </p:spPr>
        <p:txBody>
          <a:bodyPr/>
          <a:lstStyle/>
          <a:p>
            <a:r>
              <a:rPr lang="en-US" dirty="0"/>
              <a:t>Financial Services</a:t>
            </a:r>
          </a:p>
          <a:p>
            <a:r>
              <a:rPr lang="en-US" dirty="0"/>
              <a:t>Food &amp; Agriculture</a:t>
            </a:r>
          </a:p>
          <a:p>
            <a:r>
              <a:rPr lang="en-US" dirty="0"/>
              <a:t>Govt. Facilities</a:t>
            </a:r>
          </a:p>
          <a:p>
            <a:r>
              <a:rPr lang="en-US" dirty="0"/>
              <a:t>Healthcare</a:t>
            </a:r>
          </a:p>
          <a:p>
            <a:r>
              <a:rPr lang="en-US" dirty="0"/>
              <a:t>Information Tech</a:t>
            </a:r>
          </a:p>
          <a:p>
            <a:r>
              <a:rPr lang="en-US" dirty="0"/>
              <a:t>Nuclear</a:t>
            </a:r>
          </a:p>
          <a:p>
            <a:r>
              <a:rPr lang="en-US" dirty="0"/>
              <a:t>Transportation</a:t>
            </a:r>
          </a:p>
          <a:p>
            <a:r>
              <a:rPr lang="en-US" dirty="0"/>
              <a:t>Water &amp; Wastewater</a:t>
            </a:r>
          </a:p>
        </p:txBody>
      </p:sp>
      <p:sp>
        <p:nvSpPr>
          <p:cNvPr id="5" name="TextBox 4"/>
          <p:cNvSpPr txBox="1"/>
          <p:nvPr/>
        </p:nvSpPr>
        <p:spPr>
          <a:xfrm>
            <a:off x="1354179" y="6596390"/>
            <a:ext cx="1202573"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dhs.gov</a:t>
            </a:r>
          </a:p>
        </p:txBody>
      </p:sp>
      <p:sp>
        <p:nvSpPr>
          <p:cNvPr id="6" name="Content Placeholder 2"/>
          <p:cNvSpPr txBox="1">
            <a:spLocks/>
          </p:cNvSpPr>
          <p:nvPr/>
        </p:nvSpPr>
        <p:spPr bwMode="auto">
          <a:xfrm>
            <a:off x="2933700" y="5638800"/>
            <a:ext cx="2971800" cy="511805"/>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lvl1pPr marL="331788" indent="-331788" algn="l" rtl="0" eaLnBrk="1" fontAlgn="base" hangingPunct="1">
              <a:spcBef>
                <a:spcPct val="20000"/>
              </a:spcBef>
              <a:spcAft>
                <a:spcPct val="0"/>
              </a:spcAft>
              <a:buChar char="•"/>
              <a:defRPr sz="2800">
                <a:solidFill>
                  <a:schemeClr val="tx1"/>
                </a:solidFill>
                <a:latin typeface="+mn-lt"/>
                <a:ea typeface="+mn-ea"/>
                <a:cs typeface="+mn-cs"/>
              </a:defRPr>
            </a:lvl1pPr>
            <a:lvl2pPr marL="730250" indent="-274638" algn="l" rtl="0" eaLnBrk="1" fontAlgn="base" hangingPunct="1">
              <a:spcBef>
                <a:spcPct val="20000"/>
              </a:spcBef>
              <a:spcAft>
                <a:spcPct val="0"/>
              </a:spcAft>
              <a:buChar char="•"/>
              <a:defRPr sz="2400">
                <a:solidFill>
                  <a:schemeClr val="tx1"/>
                </a:solidFill>
                <a:latin typeface="+mn-lt"/>
              </a:defRPr>
            </a:lvl2pPr>
            <a:lvl3pPr marL="1130300" indent="-217488" algn="l" rtl="0" eaLnBrk="1" fontAlgn="base" hangingPunct="1">
              <a:spcBef>
                <a:spcPct val="20000"/>
              </a:spcBef>
              <a:spcAft>
                <a:spcPct val="0"/>
              </a:spcAft>
              <a:buChar char="•"/>
              <a:defRPr sz="2000">
                <a:solidFill>
                  <a:schemeClr val="tx1"/>
                </a:solidFill>
                <a:latin typeface="+mn-lt"/>
              </a:defRPr>
            </a:lvl3pPr>
            <a:lvl4pPr marL="1585913" indent="-217488" algn="l" rtl="0" eaLnBrk="1" fontAlgn="base" hangingPunct="1">
              <a:spcBef>
                <a:spcPct val="20000"/>
              </a:spcBef>
              <a:spcAft>
                <a:spcPct val="0"/>
              </a:spcAft>
              <a:defRPr sz="1800">
                <a:solidFill>
                  <a:schemeClr val="tx1"/>
                </a:solidFill>
                <a:latin typeface="+mn-lt"/>
              </a:defRPr>
            </a:lvl4pPr>
            <a:lvl5pPr marL="2041525" indent="-217488" algn="l" rtl="0" eaLnBrk="1" fontAlgn="base" hangingPunct="1">
              <a:spcBef>
                <a:spcPct val="20000"/>
              </a:spcBef>
              <a:spcAft>
                <a:spcPct val="0"/>
              </a:spcAft>
              <a:buChar char="»"/>
              <a:defRPr sz="1800">
                <a:solidFill>
                  <a:schemeClr val="tx1"/>
                </a:solidFill>
                <a:latin typeface="+mn-lt"/>
              </a:defRPr>
            </a:lvl5pPr>
            <a:lvl6pPr marL="2503999" indent="-227637" algn="l" rtl="0" eaLnBrk="1" fontAlgn="base" hangingPunct="1">
              <a:spcBef>
                <a:spcPct val="20000"/>
              </a:spcBef>
              <a:spcAft>
                <a:spcPct val="0"/>
              </a:spcAft>
              <a:buChar char="»"/>
              <a:defRPr sz="1800">
                <a:solidFill>
                  <a:schemeClr val="tx1"/>
                </a:solidFill>
                <a:latin typeface="+mn-lt"/>
              </a:defRPr>
            </a:lvl6pPr>
            <a:lvl7pPr marL="2959268" indent="-227637" algn="l" rtl="0" eaLnBrk="1" fontAlgn="base" hangingPunct="1">
              <a:spcBef>
                <a:spcPct val="20000"/>
              </a:spcBef>
              <a:spcAft>
                <a:spcPct val="0"/>
              </a:spcAft>
              <a:buChar char="»"/>
              <a:defRPr sz="1800">
                <a:solidFill>
                  <a:schemeClr val="tx1"/>
                </a:solidFill>
                <a:latin typeface="+mn-lt"/>
              </a:defRPr>
            </a:lvl7pPr>
            <a:lvl8pPr marL="3414540" indent="-227637" algn="l" rtl="0" eaLnBrk="1" fontAlgn="base" hangingPunct="1">
              <a:spcBef>
                <a:spcPct val="20000"/>
              </a:spcBef>
              <a:spcAft>
                <a:spcPct val="0"/>
              </a:spcAft>
              <a:buChar char="»"/>
              <a:defRPr sz="1800">
                <a:solidFill>
                  <a:schemeClr val="tx1"/>
                </a:solidFill>
                <a:latin typeface="+mn-lt"/>
              </a:defRPr>
            </a:lvl8pPr>
            <a:lvl9pPr marL="3869808" indent="-227637" algn="l" rtl="0" eaLnBrk="1" fontAlgn="base" hangingPunct="1">
              <a:spcBef>
                <a:spcPct val="20000"/>
              </a:spcBef>
              <a:spcAft>
                <a:spcPct val="0"/>
              </a:spcAft>
              <a:buChar char="»"/>
              <a:defRPr sz="1800">
                <a:solidFill>
                  <a:schemeClr val="tx1"/>
                </a:solidFill>
                <a:latin typeface="+mn-lt"/>
              </a:defRPr>
            </a:lvl9pPr>
          </a:lstStyle>
          <a:p>
            <a:pPr marL="0" indent="0">
              <a:buNone/>
            </a:pPr>
            <a:r>
              <a:rPr lang="en-US" kern="0" dirty="0"/>
              <a:t>Public or private?</a:t>
            </a:r>
          </a:p>
        </p:txBody>
      </p:sp>
    </p:spTree>
    <p:extLst>
      <p:ext uri="{BB962C8B-B14F-4D97-AF65-F5344CB8AC3E}">
        <p14:creationId xmlns:p14="http://schemas.microsoft.com/office/powerpoint/2010/main" val="30423871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47800"/>
            <a:ext cx="8224838" cy="5029200"/>
          </a:xfrm>
        </p:spPr>
        <p:txBody>
          <a:bodyPr/>
          <a:lstStyle/>
          <a:p>
            <a:pPr marL="0" indent="0">
              <a:buNone/>
            </a:pPr>
            <a:r>
              <a:rPr lang="en-US" dirty="0"/>
              <a:t>Building Automation – HVAC, access control</a:t>
            </a:r>
          </a:p>
          <a:p>
            <a:pPr marL="0" indent="0">
              <a:buNone/>
            </a:pPr>
            <a:r>
              <a:rPr lang="en-US" dirty="0"/>
              <a:t>Power – distribution, backup generation, conservation</a:t>
            </a:r>
          </a:p>
          <a:p>
            <a:pPr marL="0" indent="0">
              <a:buNone/>
            </a:pPr>
            <a:r>
              <a:rPr lang="en-US" dirty="0"/>
              <a:t>Water – treatment and waste</a:t>
            </a:r>
          </a:p>
          <a:p>
            <a:pPr marL="0" indent="0">
              <a:buNone/>
            </a:pPr>
            <a:r>
              <a:rPr lang="en-US" dirty="0"/>
              <a:t>Security – perimeter defenses, cameras</a:t>
            </a:r>
          </a:p>
          <a:p>
            <a:pPr marL="0" indent="0">
              <a:buNone/>
            </a:pPr>
            <a:r>
              <a:rPr lang="en-US" dirty="0"/>
              <a:t>Transportation – traffic lights, street lights</a:t>
            </a:r>
          </a:p>
          <a:p>
            <a:pPr marL="0" indent="0">
              <a:buNone/>
            </a:pPr>
            <a:r>
              <a:rPr lang="en-US" dirty="0"/>
              <a:t>Emergency Services – police, fire, EMS</a:t>
            </a:r>
          </a:p>
          <a:p>
            <a:pPr marL="0" indent="0">
              <a:buNone/>
            </a:pPr>
            <a:r>
              <a:rPr lang="en-US" dirty="0"/>
              <a:t>Flight Line – lights, communications</a:t>
            </a:r>
          </a:p>
          <a:p>
            <a:pPr marL="0" indent="0">
              <a:buNone/>
            </a:pPr>
            <a:r>
              <a:rPr lang="en-US" dirty="0"/>
              <a:t>Weapon Systems</a:t>
            </a:r>
          </a:p>
          <a:p>
            <a:pPr marL="0" indent="0">
              <a:buNone/>
            </a:pPr>
            <a:r>
              <a:rPr lang="en-US" dirty="0"/>
              <a:t>Fueling</a:t>
            </a:r>
          </a:p>
          <a:p>
            <a:pPr marL="0" indent="0">
              <a:buNone/>
            </a:pPr>
            <a:endParaRPr lang="en-US" dirty="0"/>
          </a:p>
        </p:txBody>
      </p:sp>
      <p:sp>
        <p:nvSpPr>
          <p:cNvPr id="3" name="Title 2"/>
          <p:cNvSpPr>
            <a:spLocks noGrp="1"/>
          </p:cNvSpPr>
          <p:nvPr>
            <p:ph type="title"/>
          </p:nvPr>
        </p:nvSpPr>
        <p:spPr/>
        <p:txBody>
          <a:bodyPr/>
          <a:lstStyle/>
          <a:p>
            <a:r>
              <a:rPr lang="en-US" dirty="0"/>
              <a:t>Military Control Systems</a:t>
            </a:r>
          </a:p>
        </p:txBody>
      </p:sp>
    </p:spTree>
    <p:extLst>
      <p:ext uri="{BB962C8B-B14F-4D97-AF65-F5344CB8AC3E}">
        <p14:creationId xmlns:p14="http://schemas.microsoft.com/office/powerpoint/2010/main" val="2491609990"/>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Industrial Control Systems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38" t="6611" r="3324" b="13930"/>
          <a:stretch/>
        </p:blipFill>
        <p:spPr>
          <a:xfrm>
            <a:off x="152400" y="1600200"/>
            <a:ext cx="8756690" cy="3886200"/>
          </a:xfrm>
          <a:prstGeom prst="rect">
            <a:avLst/>
          </a:prstGeom>
        </p:spPr>
      </p:pic>
      <p:sp>
        <p:nvSpPr>
          <p:cNvPr id="6" name="TextBox 5"/>
          <p:cNvSpPr txBox="1"/>
          <p:nvPr/>
        </p:nvSpPr>
        <p:spPr>
          <a:xfrm>
            <a:off x="1354179" y="6596390"/>
            <a:ext cx="6152646"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NIST Special Publication 800-82 r2, Guide to Industrial Control Systems (ICS) Security.</a:t>
            </a:r>
          </a:p>
        </p:txBody>
      </p:sp>
    </p:spTree>
    <p:extLst>
      <p:ext uri="{BB962C8B-B14F-4D97-AF65-F5344CB8AC3E}">
        <p14:creationId xmlns:p14="http://schemas.microsoft.com/office/powerpoint/2010/main" val="252756615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Sites</a:t>
            </a:r>
          </a:p>
        </p:txBody>
      </p:sp>
      <p:pic>
        <p:nvPicPr>
          <p:cNvPr id="4" name="Picture 3" descr="https://4.imimg.com/data4/VE/GE/MY-2257033/differential-pressure-transmitter-5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1754294" cy="281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upload.wikimedia.org/wikipedia/commons/f/f2/Ac-elektromotor-robuster-asynchronmo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1880" y="1143000"/>
            <a:ext cx="296672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450" t="65373" r="4737" b="7719"/>
          <a:stretch/>
        </p:blipFill>
        <p:spPr bwMode="auto">
          <a:xfrm>
            <a:off x="1828800" y="4541957"/>
            <a:ext cx="3437779" cy="182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4"/>
          <p:cNvSpPr txBox="1"/>
          <p:nvPr/>
        </p:nvSpPr>
        <p:spPr>
          <a:xfrm>
            <a:off x="6934200" y="3810000"/>
            <a:ext cx="1828801" cy="255454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2000" b="1" dirty="0">
                <a:solidFill>
                  <a:srgbClr val="C00000"/>
                </a:solidFill>
              </a:rPr>
              <a:t>Digital:</a:t>
            </a:r>
          </a:p>
          <a:p>
            <a:r>
              <a:rPr lang="en-US" sz="2000" b="1" dirty="0">
                <a:solidFill>
                  <a:srgbClr val="C00000"/>
                </a:solidFill>
              </a:rPr>
              <a:t>  0 – 24  VDC</a:t>
            </a:r>
          </a:p>
          <a:p>
            <a:r>
              <a:rPr lang="en-US" sz="2000" b="1" dirty="0">
                <a:solidFill>
                  <a:srgbClr val="C00000"/>
                </a:solidFill>
              </a:rPr>
              <a:t>  0 – 110 VAC</a:t>
            </a:r>
          </a:p>
          <a:p>
            <a:endParaRPr lang="en-US" sz="2000" b="1" dirty="0">
              <a:solidFill>
                <a:srgbClr val="C00000"/>
              </a:solidFill>
            </a:endParaRPr>
          </a:p>
          <a:p>
            <a:r>
              <a:rPr lang="en-US" sz="2000" b="1" dirty="0">
                <a:solidFill>
                  <a:srgbClr val="C00000"/>
                </a:solidFill>
              </a:rPr>
              <a:t>Analog:</a:t>
            </a:r>
          </a:p>
          <a:p>
            <a:r>
              <a:rPr lang="en-US" sz="2000" b="1" dirty="0">
                <a:solidFill>
                  <a:srgbClr val="C00000"/>
                </a:solidFill>
              </a:rPr>
              <a:t>  0 – 10 VDC</a:t>
            </a:r>
          </a:p>
          <a:p>
            <a:r>
              <a:rPr lang="en-US" sz="2000" b="1" dirty="0">
                <a:solidFill>
                  <a:srgbClr val="C00000"/>
                </a:solidFill>
              </a:rPr>
              <a:t>  0 – 20 mA</a:t>
            </a:r>
          </a:p>
          <a:p>
            <a:r>
              <a:rPr lang="en-US" sz="2000" b="1" dirty="0">
                <a:solidFill>
                  <a:srgbClr val="C00000"/>
                </a:solidFill>
              </a:rPr>
              <a:t>  4 – 20 mA</a:t>
            </a:r>
          </a:p>
        </p:txBody>
      </p:sp>
      <p:cxnSp>
        <p:nvCxnSpPr>
          <p:cNvPr id="5" name="Straight Arrow Connector 4"/>
          <p:cNvCxnSpPr/>
          <p:nvPr/>
        </p:nvCxnSpPr>
        <p:spPr bwMode="auto">
          <a:xfrm flipV="1">
            <a:off x="4800600" y="3318284"/>
            <a:ext cx="730478" cy="1558516"/>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cxnSp>
        <p:nvCxnSpPr>
          <p:cNvPr id="14" name="Straight Arrow Connector 13"/>
          <p:cNvCxnSpPr/>
          <p:nvPr/>
        </p:nvCxnSpPr>
        <p:spPr bwMode="auto">
          <a:xfrm>
            <a:off x="1960555" y="3484682"/>
            <a:ext cx="1392245" cy="1315918"/>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grpSp>
        <p:nvGrpSpPr>
          <p:cNvPr id="25" name="Group 24"/>
          <p:cNvGrpSpPr/>
          <p:nvPr/>
        </p:nvGrpSpPr>
        <p:grpSpPr>
          <a:xfrm>
            <a:off x="2560107" y="1722233"/>
            <a:ext cx="1975164" cy="1394234"/>
            <a:chOff x="2867198" y="1907634"/>
            <a:chExt cx="1217510" cy="1394234"/>
          </a:xfrm>
        </p:grpSpPr>
        <p:sp>
          <p:nvSpPr>
            <p:cNvPr id="18" name="Double Wave 17"/>
            <p:cNvSpPr/>
            <p:nvPr/>
          </p:nvSpPr>
          <p:spPr bwMode="auto">
            <a:xfrm>
              <a:off x="2867200" y="1907634"/>
              <a:ext cx="1217508" cy="381000"/>
            </a:xfrm>
            <a:prstGeom prst="doubleWave">
              <a:avLst>
                <a:gd name="adj1" fmla="val 12500"/>
                <a:gd name="adj2" fmla="val 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Double Wave 18"/>
            <p:cNvSpPr/>
            <p:nvPr/>
          </p:nvSpPr>
          <p:spPr bwMode="auto">
            <a:xfrm>
              <a:off x="2867199" y="2414251"/>
              <a:ext cx="1217508" cy="381000"/>
            </a:xfrm>
            <a:prstGeom prst="doubleWave">
              <a:avLst>
                <a:gd name="adj1" fmla="val 12500"/>
                <a:gd name="adj2" fmla="val 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Double Wave 19"/>
            <p:cNvSpPr/>
            <p:nvPr/>
          </p:nvSpPr>
          <p:spPr bwMode="auto">
            <a:xfrm>
              <a:off x="2867198" y="2920868"/>
              <a:ext cx="1217508" cy="381000"/>
            </a:xfrm>
            <a:prstGeom prst="doubleWave">
              <a:avLst>
                <a:gd name="adj1" fmla="val 12500"/>
                <a:gd name="adj2" fmla="val 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9182908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593" y="1219200"/>
            <a:ext cx="6640014"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The Problem</a:t>
            </a:r>
          </a:p>
        </p:txBody>
      </p:sp>
      <p:cxnSp>
        <p:nvCxnSpPr>
          <p:cNvPr id="5" name="Straight Arrow Connector 4"/>
          <p:cNvCxnSpPr/>
          <p:nvPr/>
        </p:nvCxnSpPr>
        <p:spPr bwMode="auto">
          <a:xfrm flipH="1">
            <a:off x="5501080" y="1907233"/>
            <a:ext cx="2438400" cy="1143000"/>
          </a:xfrm>
          <a:prstGeom prst="straightConnector1">
            <a:avLst/>
          </a:prstGeom>
          <a:solidFill>
            <a:schemeClr val="accent1"/>
          </a:solidFill>
          <a:ln w="38100" cap="flat" cmpd="sng" algn="ctr">
            <a:solidFill>
              <a:srgbClr val="C00000"/>
            </a:solidFill>
            <a:prstDash val="solid"/>
            <a:round/>
            <a:headEnd type="none" w="med" len="med"/>
            <a:tailEnd type="arrow"/>
          </a:ln>
          <a:effectLst/>
        </p:spPr>
      </p:cxnSp>
      <p:sp>
        <p:nvSpPr>
          <p:cNvPr id="8" name="TextBox 7"/>
          <p:cNvSpPr txBox="1"/>
          <p:nvPr/>
        </p:nvSpPr>
        <p:spPr>
          <a:xfrm>
            <a:off x="7939480" y="1676400"/>
            <a:ext cx="747320"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2252345140"/>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33400" y="0"/>
            <a:ext cx="7772400" cy="1028700"/>
          </a:xfrm>
        </p:spPr>
        <p:txBody>
          <a:bodyPr/>
          <a:lstStyle/>
          <a:p>
            <a:r>
              <a:rPr lang="en-US" altLang="en-US" dirty="0"/>
              <a:t>Attacking EMCS</a:t>
            </a:r>
          </a:p>
        </p:txBody>
      </p:sp>
      <p:sp>
        <p:nvSpPr>
          <p:cNvPr id="4" name="TextBox 3"/>
          <p:cNvSpPr txBox="1"/>
          <p:nvPr/>
        </p:nvSpPr>
        <p:spPr>
          <a:xfrm>
            <a:off x="1354179" y="6553200"/>
            <a:ext cx="1681871"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Max </a:t>
            </a:r>
            <a:r>
              <a:rPr lang="en-US" sz="1100" dirty="0" err="1">
                <a:solidFill>
                  <a:schemeClr val="accent2">
                    <a:lumMod val="75000"/>
                  </a:schemeClr>
                </a:solidFill>
              </a:rPr>
              <a:t>Cornelisse</a:t>
            </a:r>
            <a:endParaRPr lang="en-US" sz="1100" dirty="0">
              <a:solidFill>
                <a:schemeClr val="accent2">
                  <a:lumMod val="75000"/>
                </a:schemeClr>
              </a:solidFill>
            </a:endParaRPr>
          </a:p>
        </p:txBody>
      </p:sp>
      <p:pic>
        <p:nvPicPr>
          <p:cNvPr id="5" name="Max Hacking Energy Mgt Syst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219200"/>
            <a:ext cx="6705600" cy="5029200"/>
          </a:xfrm>
          <a:prstGeom prst="rect">
            <a:avLst/>
          </a:prstGeom>
        </p:spPr>
      </p:pic>
    </p:spTree>
    <p:extLst>
      <p:ext uri="{BB962C8B-B14F-4D97-AF65-F5344CB8AC3E}">
        <p14:creationId xmlns:p14="http://schemas.microsoft.com/office/powerpoint/2010/main" val="1892760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4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Facing Devices</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 y="1028700"/>
            <a:ext cx="5599588" cy="46482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447800" y="6477000"/>
            <a:ext cx="7620000" cy="461665"/>
          </a:xfrm>
          <a:prstGeom prst="rect">
            <a:avLst/>
          </a:prstGeom>
          <a:noFill/>
        </p:spPr>
        <p:txBody>
          <a:bodyPr wrap="square" rtlCol="0">
            <a:spAutoFit/>
          </a:bodyPr>
          <a:lstStyle/>
          <a:p>
            <a:r>
              <a:rPr lang="en-US" sz="1200" u="sng" dirty="0">
                <a:solidFill>
                  <a:schemeClr val="accent2">
                    <a:lumMod val="75000"/>
                  </a:schemeClr>
                </a:solidFill>
              </a:rPr>
              <a:t>Source</a:t>
            </a:r>
            <a:r>
              <a:rPr lang="en-US" sz="1200" dirty="0">
                <a:solidFill>
                  <a:schemeClr val="accent2">
                    <a:lumMod val="75000"/>
                  </a:schemeClr>
                </a:solidFill>
              </a:rPr>
              <a:t>: Williams, P. M. (2014). </a:t>
            </a:r>
            <a:r>
              <a:rPr lang="en-US" sz="1200" i="1" dirty="0">
                <a:solidFill>
                  <a:schemeClr val="accent2">
                    <a:lumMod val="75000"/>
                  </a:schemeClr>
                </a:solidFill>
              </a:rPr>
              <a:t>Distinguishing internet-facing ICS devices using plc programming information</a:t>
            </a:r>
            <a:r>
              <a:rPr lang="en-US" sz="1200" dirty="0">
                <a:solidFill>
                  <a:schemeClr val="accent2">
                    <a:lumMod val="75000"/>
                  </a:schemeClr>
                </a:solidFill>
              </a:rPr>
              <a:t> (No. AFIT-ENG-T-14-J-41). AFIT, Graduate School of Engineering and Management.</a:t>
            </a:r>
          </a:p>
        </p:txBody>
      </p:sp>
      <p:pic>
        <p:nvPicPr>
          <p:cNvPr id="5" name="Picture 4"/>
          <p:cNvPicPr>
            <a:picLocks noChangeAspect="1"/>
          </p:cNvPicPr>
          <p:nvPr/>
        </p:nvPicPr>
        <p:blipFill>
          <a:blip r:embed="rId4"/>
          <a:stretch>
            <a:fillRect/>
          </a:stretch>
        </p:blipFill>
        <p:spPr>
          <a:xfrm>
            <a:off x="5598653" y="4495800"/>
            <a:ext cx="3469147" cy="1909195"/>
          </a:xfrm>
          <a:prstGeom prst="rect">
            <a:avLst/>
          </a:prstGeom>
        </p:spPr>
      </p:pic>
    </p:spTree>
    <p:extLst>
      <p:ext uri="{BB962C8B-B14F-4D97-AF65-F5344CB8AC3E}">
        <p14:creationId xmlns:p14="http://schemas.microsoft.com/office/powerpoint/2010/main" val="1047922951"/>
      </p:ext>
    </p:extLst>
  </p:cSld>
  <p:clrMapOvr>
    <a:masterClrMapping/>
  </p:clrMapOvr>
  <p:transition>
    <p:wipe dir="r"/>
  </p:transition>
</p:sld>
</file>

<file path=ppt/theme/theme1.xml><?xml version="1.0" encoding="utf-8"?>
<a:theme xmlns:a="http://schemas.openxmlformats.org/drawingml/2006/main" name="Totally Unclass Top and Bottom">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FIT_PPT_TEMPLAT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Default Desig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AFIT_PPT_TEMPLATE</Template>
  <TotalTime>32572</TotalTime>
  <Words>3918</Words>
  <Application>Microsoft Office PowerPoint</Application>
  <PresentationFormat>On-screen Show (4:3)</PresentationFormat>
  <Paragraphs>360</Paragraphs>
  <Slides>21</Slides>
  <Notes>13</Notes>
  <HiddenSlides>0</HiddenSlides>
  <MMClips>2</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21</vt:i4>
      </vt:variant>
    </vt:vector>
  </HeadingPairs>
  <TitlesOfParts>
    <vt:vector size="30" baseType="lpstr">
      <vt:lpstr>ＭＳ Ｐゴシック</vt:lpstr>
      <vt:lpstr>Arial</vt:lpstr>
      <vt:lpstr>Calibri</vt:lpstr>
      <vt:lpstr>Wingdings</vt:lpstr>
      <vt:lpstr>Totally Unclass Top and Bottom</vt:lpstr>
      <vt:lpstr>AFIT_PPT_TEMPLATE</vt:lpstr>
      <vt:lpstr>4_Default Design</vt:lpstr>
      <vt:lpstr>2_Default Design</vt:lpstr>
      <vt:lpstr>3_Default Design</vt:lpstr>
      <vt:lpstr>Industrial Control Systems  Stephen Dunlap, CISSP</vt:lpstr>
      <vt:lpstr>Operational Technology</vt:lpstr>
      <vt:lpstr>What is CI?</vt:lpstr>
      <vt:lpstr>Military Control Systems</vt:lpstr>
      <vt:lpstr>Industrial Control Systems</vt:lpstr>
      <vt:lpstr>Field Sites</vt:lpstr>
      <vt:lpstr>The Problem</vt:lpstr>
      <vt:lpstr>Attacking EMCS</vt:lpstr>
      <vt:lpstr>Internet Facing Devices</vt:lpstr>
      <vt:lpstr>PowerPoint Presentation</vt:lpstr>
      <vt:lpstr>ICS Cyber Kill Chain</vt:lpstr>
      <vt:lpstr>Targets</vt:lpstr>
      <vt:lpstr>Vendor Tools</vt:lpstr>
      <vt:lpstr>Easy Defense</vt:lpstr>
      <vt:lpstr>Build Your Own Tools</vt:lpstr>
      <vt:lpstr>Firmware Implants</vt:lpstr>
      <vt:lpstr>Hardware</vt:lpstr>
      <vt:lpstr>Defense – NIST Framework</vt:lpstr>
      <vt:lpstr>Secure Architecture Design</vt:lpstr>
      <vt:lpstr>Questions</vt:lpstr>
      <vt:lpstr>Resources</vt:lpstr>
    </vt:vector>
  </TitlesOfParts>
  <Company>AFIT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AFIT</dc:subject>
  <dc:creator>Brian Woolley</dc:creator>
  <cp:lastModifiedBy>DUNLAP, STEPHEN CTR USAF AETC AFIT/ENG</cp:lastModifiedBy>
  <cp:revision>1000</cp:revision>
  <dcterms:created xsi:type="dcterms:W3CDTF">2012-10-01T11:38:02Z</dcterms:created>
  <dcterms:modified xsi:type="dcterms:W3CDTF">2022-07-26T19:06:59Z</dcterms:modified>
</cp:coreProperties>
</file>